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</p:sldIdLst>
  <p:sldSz cy="5143500" cx="9144000"/>
  <p:notesSz cx="6858000" cy="9144000"/>
  <p:embeddedFontLst>
    <p:embeddedFont>
      <p:font typeface="Architects Daughter"/>
      <p:regular r:id="rId2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11" Type="http://schemas.openxmlformats.org/officeDocument/2006/relationships/slide" Target="slides/slide6.xml"/><Relationship Id="rId22" Type="http://schemas.openxmlformats.org/officeDocument/2006/relationships/slide" Target="slides/slide17.xml"/><Relationship Id="rId10" Type="http://schemas.openxmlformats.org/officeDocument/2006/relationships/slide" Target="slides/slide5.xml"/><Relationship Id="rId21" Type="http://schemas.openxmlformats.org/officeDocument/2006/relationships/slide" Target="slides/slide16.xml"/><Relationship Id="rId13" Type="http://schemas.openxmlformats.org/officeDocument/2006/relationships/slide" Target="slides/slide8.xml"/><Relationship Id="rId24" Type="http://schemas.openxmlformats.org/officeDocument/2006/relationships/font" Target="fonts/ArchitectsDaughter-regular.fntdata"/><Relationship Id="rId12" Type="http://schemas.openxmlformats.org/officeDocument/2006/relationships/slide" Target="slides/slide7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8bae693c74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8bae693c7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8a2c66862e_0_5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8a2c66862e_0_5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8a2c66862e_0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8a2c66862e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8a2c66862e_0_1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8a2c66862e_0_1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8a2c66862e_0_4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8a2c66862e_0_4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8a2c66862e_0_2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8a2c66862e_0_2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8a2c66862e_0_6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" name="Google Shape;391;g8a2c66862e_0_6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g8a2c66862e_0_5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8" name="Google Shape;448;g8a2c66862e_0_5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g8a2c66862e_0_1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6" name="Google Shape;506;g8a2c66862e_0_1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6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8a2c66862e_0_6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Google Shape;563;g8a2c66862e_0_6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8a2c66862e_0_3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8a2c66862e_0_3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8a2c66862e_0_3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8a2c66862e_0_3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8a2c66862e_0_5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8a2c66862e_0_5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8a2c66862e_0_5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8a2c66862e_0_5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8a2c66862e_0_4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8a2c66862e_0_4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8a2c66862e_0_5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8a2c66862e_0_5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8a2c66862e_0_3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8a2c66862e_0_3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image" Target="../media/image1.png"/><Relationship Id="rId9" Type="http://schemas.openxmlformats.org/officeDocument/2006/relationships/image" Target="../media/image4.png"/><Relationship Id="rId5" Type="http://schemas.openxmlformats.org/officeDocument/2006/relationships/hyperlink" Target="https://quizlet.com/_8ihua8?x=1jqt&amp;i=1wnlum" TargetMode="External"/><Relationship Id="rId6" Type="http://schemas.openxmlformats.org/officeDocument/2006/relationships/image" Target="../media/image2.png"/><Relationship Id="rId7" Type="http://schemas.openxmlformats.org/officeDocument/2006/relationships/hyperlink" Target="https://quizlet.com/_8ihuke?x=1jqt&amp;i=1wnlum" TargetMode="External"/><Relationship Id="rId8" Type="http://schemas.openxmlformats.org/officeDocument/2006/relationships/image" Target="../media/image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6.jpg"/><Relationship Id="rId4" Type="http://schemas.openxmlformats.org/officeDocument/2006/relationships/slide" Target="/ppt/slides/slide17.xml"/><Relationship Id="rId5" Type="http://schemas.openxmlformats.org/officeDocument/2006/relationships/slide" Target="/ppt/slides/slide17.xml"/><Relationship Id="rId6" Type="http://schemas.openxmlformats.org/officeDocument/2006/relationships/image" Target="../media/image13.png"/><Relationship Id="rId7" Type="http://schemas.openxmlformats.org/officeDocument/2006/relationships/image" Target="../media/image4.png"/></Relationships>
</file>

<file path=ppt/slides/_rels/slide11.xml.rels><?xml version="1.0" encoding="UTF-8" standalone="yes"?><Relationships xmlns="http://schemas.openxmlformats.org/package/2006/relationships"><Relationship Id="rId11" Type="http://schemas.openxmlformats.org/officeDocument/2006/relationships/image" Target="../media/image22.png"/><Relationship Id="rId10" Type="http://schemas.openxmlformats.org/officeDocument/2006/relationships/image" Target="../media/image19.png"/><Relationship Id="rId13" Type="http://schemas.openxmlformats.org/officeDocument/2006/relationships/image" Target="../media/image20.png"/><Relationship Id="rId1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6.jpg"/><Relationship Id="rId4" Type="http://schemas.openxmlformats.org/officeDocument/2006/relationships/image" Target="../media/image18.png"/><Relationship Id="rId9" Type="http://schemas.openxmlformats.org/officeDocument/2006/relationships/image" Target="../media/image26.png"/><Relationship Id="rId15" Type="http://schemas.openxmlformats.org/officeDocument/2006/relationships/image" Target="../media/image25.png"/><Relationship Id="rId14" Type="http://schemas.openxmlformats.org/officeDocument/2006/relationships/image" Target="../media/image21.png"/><Relationship Id="rId17" Type="http://schemas.openxmlformats.org/officeDocument/2006/relationships/slide" Target="/ppt/slides/slide3.xml"/><Relationship Id="rId16" Type="http://schemas.openxmlformats.org/officeDocument/2006/relationships/image" Target="../media/image24.png"/><Relationship Id="rId5" Type="http://schemas.openxmlformats.org/officeDocument/2006/relationships/image" Target="../media/image15.png"/><Relationship Id="rId19" Type="http://schemas.openxmlformats.org/officeDocument/2006/relationships/slide" Target="/ppt/slides/slide3.xml"/><Relationship Id="rId6" Type="http://schemas.openxmlformats.org/officeDocument/2006/relationships/image" Target="../media/image17.png"/><Relationship Id="rId18" Type="http://schemas.openxmlformats.org/officeDocument/2006/relationships/slide" Target="/ppt/slides/slide9.xml"/><Relationship Id="rId7" Type="http://schemas.openxmlformats.org/officeDocument/2006/relationships/image" Target="../media/image5.png"/><Relationship Id="rId8" Type="http://schemas.openxmlformats.org/officeDocument/2006/relationships/image" Target="../media/image23.png"/></Relationships>
</file>

<file path=ppt/slides/_rels/slide12.xml.rels><?xml version="1.0" encoding="UTF-8" standalone="yes"?><Relationships xmlns="http://schemas.openxmlformats.org/package/2006/relationships"><Relationship Id="rId20" Type="http://schemas.openxmlformats.org/officeDocument/2006/relationships/slide" Target="/ppt/slides/slide3.xml"/><Relationship Id="rId11" Type="http://schemas.openxmlformats.org/officeDocument/2006/relationships/image" Target="../media/image22.png"/><Relationship Id="rId10" Type="http://schemas.openxmlformats.org/officeDocument/2006/relationships/image" Target="../media/image19.png"/><Relationship Id="rId13" Type="http://schemas.openxmlformats.org/officeDocument/2006/relationships/image" Target="../media/image20.png"/><Relationship Id="rId1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6.jpg"/><Relationship Id="rId4" Type="http://schemas.openxmlformats.org/officeDocument/2006/relationships/image" Target="../media/image18.png"/><Relationship Id="rId9" Type="http://schemas.openxmlformats.org/officeDocument/2006/relationships/image" Target="../media/image26.png"/><Relationship Id="rId15" Type="http://schemas.openxmlformats.org/officeDocument/2006/relationships/image" Target="../media/image25.png"/><Relationship Id="rId14" Type="http://schemas.openxmlformats.org/officeDocument/2006/relationships/image" Target="../media/image21.png"/><Relationship Id="rId17" Type="http://schemas.openxmlformats.org/officeDocument/2006/relationships/slide" Target="/ppt/slides/slide3.xml"/><Relationship Id="rId16" Type="http://schemas.openxmlformats.org/officeDocument/2006/relationships/image" Target="../media/image24.png"/><Relationship Id="rId5" Type="http://schemas.openxmlformats.org/officeDocument/2006/relationships/image" Target="../media/image15.png"/><Relationship Id="rId19" Type="http://schemas.openxmlformats.org/officeDocument/2006/relationships/slide" Target="/ppt/slides/slide7.xml"/><Relationship Id="rId6" Type="http://schemas.openxmlformats.org/officeDocument/2006/relationships/image" Target="../media/image17.png"/><Relationship Id="rId18" Type="http://schemas.openxmlformats.org/officeDocument/2006/relationships/slide" Target="/ppt/slides/slide3.xml"/><Relationship Id="rId7" Type="http://schemas.openxmlformats.org/officeDocument/2006/relationships/image" Target="../media/image5.png"/><Relationship Id="rId8" Type="http://schemas.openxmlformats.org/officeDocument/2006/relationships/image" Target="../media/image23.png"/></Relationships>
</file>

<file path=ppt/slides/_rels/slide13.xml.rels><?xml version="1.0" encoding="UTF-8" standalone="yes"?><Relationships xmlns="http://schemas.openxmlformats.org/package/2006/relationships"><Relationship Id="rId20" Type="http://schemas.openxmlformats.org/officeDocument/2006/relationships/slide" Target="/ppt/slides/slide3.xml"/><Relationship Id="rId11" Type="http://schemas.openxmlformats.org/officeDocument/2006/relationships/image" Target="../media/image22.png"/><Relationship Id="rId10" Type="http://schemas.openxmlformats.org/officeDocument/2006/relationships/image" Target="../media/image19.png"/><Relationship Id="rId13" Type="http://schemas.openxmlformats.org/officeDocument/2006/relationships/image" Target="../media/image20.png"/><Relationship Id="rId1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6.jpg"/><Relationship Id="rId4" Type="http://schemas.openxmlformats.org/officeDocument/2006/relationships/image" Target="../media/image18.png"/><Relationship Id="rId9" Type="http://schemas.openxmlformats.org/officeDocument/2006/relationships/image" Target="../media/image26.png"/><Relationship Id="rId15" Type="http://schemas.openxmlformats.org/officeDocument/2006/relationships/image" Target="../media/image25.png"/><Relationship Id="rId14" Type="http://schemas.openxmlformats.org/officeDocument/2006/relationships/image" Target="../media/image21.png"/><Relationship Id="rId17" Type="http://schemas.openxmlformats.org/officeDocument/2006/relationships/slide" Target="/ppt/slides/slide3.xml"/><Relationship Id="rId16" Type="http://schemas.openxmlformats.org/officeDocument/2006/relationships/image" Target="../media/image24.png"/><Relationship Id="rId5" Type="http://schemas.openxmlformats.org/officeDocument/2006/relationships/image" Target="../media/image15.png"/><Relationship Id="rId19" Type="http://schemas.openxmlformats.org/officeDocument/2006/relationships/slide" Target="/ppt/slides/slide5.xml"/><Relationship Id="rId6" Type="http://schemas.openxmlformats.org/officeDocument/2006/relationships/image" Target="../media/image17.png"/><Relationship Id="rId18" Type="http://schemas.openxmlformats.org/officeDocument/2006/relationships/slide" Target="/ppt/slides/slide3.xml"/><Relationship Id="rId7" Type="http://schemas.openxmlformats.org/officeDocument/2006/relationships/image" Target="../media/image5.png"/><Relationship Id="rId8" Type="http://schemas.openxmlformats.org/officeDocument/2006/relationships/image" Target="../media/image23.png"/></Relationships>
</file>

<file path=ppt/slides/_rels/slide14.xml.rels><?xml version="1.0" encoding="UTF-8" standalone="yes"?><Relationships xmlns="http://schemas.openxmlformats.org/package/2006/relationships"><Relationship Id="rId20" Type="http://schemas.openxmlformats.org/officeDocument/2006/relationships/slide" Target="/ppt/slides/slide4.xml"/><Relationship Id="rId11" Type="http://schemas.openxmlformats.org/officeDocument/2006/relationships/image" Target="../media/image22.png"/><Relationship Id="rId22" Type="http://schemas.openxmlformats.org/officeDocument/2006/relationships/slide" Target="/ppt/slides/slide3.xml"/><Relationship Id="rId10" Type="http://schemas.openxmlformats.org/officeDocument/2006/relationships/image" Target="../media/image19.png"/><Relationship Id="rId21" Type="http://schemas.openxmlformats.org/officeDocument/2006/relationships/slide" Target="/ppt/slides/slide3.xml"/><Relationship Id="rId13" Type="http://schemas.openxmlformats.org/officeDocument/2006/relationships/image" Target="../media/image20.png"/><Relationship Id="rId12" Type="http://schemas.openxmlformats.org/officeDocument/2006/relationships/image" Target="../media/image27.png"/><Relationship Id="rId23" Type="http://schemas.openxmlformats.org/officeDocument/2006/relationships/slide" Target="/ppt/slides/slide3.xm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6.jpg"/><Relationship Id="rId4" Type="http://schemas.openxmlformats.org/officeDocument/2006/relationships/image" Target="../media/image18.png"/><Relationship Id="rId9" Type="http://schemas.openxmlformats.org/officeDocument/2006/relationships/image" Target="../media/image26.png"/><Relationship Id="rId15" Type="http://schemas.openxmlformats.org/officeDocument/2006/relationships/image" Target="../media/image25.png"/><Relationship Id="rId14" Type="http://schemas.openxmlformats.org/officeDocument/2006/relationships/image" Target="../media/image21.png"/><Relationship Id="rId17" Type="http://schemas.openxmlformats.org/officeDocument/2006/relationships/slide" Target="/ppt/slides/slide3.xml"/><Relationship Id="rId16" Type="http://schemas.openxmlformats.org/officeDocument/2006/relationships/image" Target="../media/image24.png"/><Relationship Id="rId5" Type="http://schemas.openxmlformats.org/officeDocument/2006/relationships/image" Target="../media/image15.png"/><Relationship Id="rId19" Type="http://schemas.openxmlformats.org/officeDocument/2006/relationships/slide" Target="/ppt/slides/slide3.xml"/><Relationship Id="rId6" Type="http://schemas.openxmlformats.org/officeDocument/2006/relationships/image" Target="../media/image17.png"/><Relationship Id="rId18" Type="http://schemas.openxmlformats.org/officeDocument/2006/relationships/slide" Target="/ppt/slides/slide3.xml"/><Relationship Id="rId7" Type="http://schemas.openxmlformats.org/officeDocument/2006/relationships/image" Target="../media/image5.png"/><Relationship Id="rId8" Type="http://schemas.openxmlformats.org/officeDocument/2006/relationships/image" Target="../media/image23.png"/></Relationships>
</file>

<file path=ppt/slides/_rels/slide15.xml.rels><?xml version="1.0" encoding="UTF-8" standalone="yes"?><Relationships xmlns="http://schemas.openxmlformats.org/package/2006/relationships"><Relationship Id="rId11" Type="http://schemas.openxmlformats.org/officeDocument/2006/relationships/image" Target="../media/image27.png"/><Relationship Id="rId10" Type="http://schemas.openxmlformats.org/officeDocument/2006/relationships/image" Target="../media/image17.png"/><Relationship Id="rId13" Type="http://schemas.openxmlformats.org/officeDocument/2006/relationships/image" Target="../media/image20.png"/><Relationship Id="rId1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6.jpg"/><Relationship Id="rId4" Type="http://schemas.openxmlformats.org/officeDocument/2006/relationships/image" Target="../media/image18.png"/><Relationship Id="rId9" Type="http://schemas.openxmlformats.org/officeDocument/2006/relationships/image" Target="../media/image22.png"/><Relationship Id="rId15" Type="http://schemas.openxmlformats.org/officeDocument/2006/relationships/image" Target="../media/image4.png"/><Relationship Id="rId14" Type="http://schemas.openxmlformats.org/officeDocument/2006/relationships/image" Target="../media/image21.png"/><Relationship Id="rId17" Type="http://schemas.openxmlformats.org/officeDocument/2006/relationships/slide" Target="/ppt/slides/slide3.xml"/><Relationship Id="rId16" Type="http://schemas.openxmlformats.org/officeDocument/2006/relationships/image" Target="../media/image24.png"/><Relationship Id="rId5" Type="http://schemas.openxmlformats.org/officeDocument/2006/relationships/image" Target="../media/image15.png"/><Relationship Id="rId19" Type="http://schemas.openxmlformats.org/officeDocument/2006/relationships/slide" Target="/ppt/slides/slide3.xml"/><Relationship Id="rId6" Type="http://schemas.openxmlformats.org/officeDocument/2006/relationships/image" Target="../media/image23.png"/><Relationship Id="rId18" Type="http://schemas.openxmlformats.org/officeDocument/2006/relationships/slide" Target="/ppt/slides/slide6.xml"/><Relationship Id="rId7" Type="http://schemas.openxmlformats.org/officeDocument/2006/relationships/image" Target="../media/image26.png"/><Relationship Id="rId8" Type="http://schemas.openxmlformats.org/officeDocument/2006/relationships/image" Target="../media/image19.png"/></Relationships>
</file>

<file path=ppt/slides/_rels/slide16.xml.rels><?xml version="1.0" encoding="UTF-8" standalone="yes"?><Relationships xmlns="http://schemas.openxmlformats.org/package/2006/relationships"><Relationship Id="rId20" Type="http://schemas.openxmlformats.org/officeDocument/2006/relationships/slide" Target="/ppt/slides/slide3.xml"/><Relationship Id="rId11" Type="http://schemas.openxmlformats.org/officeDocument/2006/relationships/image" Target="../media/image27.png"/><Relationship Id="rId10" Type="http://schemas.openxmlformats.org/officeDocument/2006/relationships/image" Target="../media/image17.png"/><Relationship Id="rId13" Type="http://schemas.openxmlformats.org/officeDocument/2006/relationships/image" Target="../media/image20.png"/><Relationship Id="rId1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6.jpg"/><Relationship Id="rId4" Type="http://schemas.openxmlformats.org/officeDocument/2006/relationships/image" Target="../media/image18.png"/><Relationship Id="rId9" Type="http://schemas.openxmlformats.org/officeDocument/2006/relationships/image" Target="../media/image22.png"/><Relationship Id="rId15" Type="http://schemas.openxmlformats.org/officeDocument/2006/relationships/image" Target="../media/image4.png"/><Relationship Id="rId14" Type="http://schemas.openxmlformats.org/officeDocument/2006/relationships/image" Target="../media/image21.png"/><Relationship Id="rId17" Type="http://schemas.openxmlformats.org/officeDocument/2006/relationships/slide" Target="/ppt/slides/slide3.xml"/><Relationship Id="rId16" Type="http://schemas.openxmlformats.org/officeDocument/2006/relationships/image" Target="../media/image24.png"/><Relationship Id="rId5" Type="http://schemas.openxmlformats.org/officeDocument/2006/relationships/image" Target="../media/image15.png"/><Relationship Id="rId19" Type="http://schemas.openxmlformats.org/officeDocument/2006/relationships/slide" Target="/ppt/slides/slide10.xml"/><Relationship Id="rId6" Type="http://schemas.openxmlformats.org/officeDocument/2006/relationships/image" Target="../media/image23.png"/><Relationship Id="rId18" Type="http://schemas.openxmlformats.org/officeDocument/2006/relationships/slide" Target="/ppt/slides/slide3.xml"/><Relationship Id="rId7" Type="http://schemas.openxmlformats.org/officeDocument/2006/relationships/image" Target="../media/image26.png"/><Relationship Id="rId8" Type="http://schemas.openxmlformats.org/officeDocument/2006/relationships/image" Target="../media/image19.png"/></Relationships>
</file>

<file path=ppt/slides/_rels/slide17.xml.rels><?xml version="1.0" encoding="UTF-8" standalone="yes"?><Relationships xmlns="http://schemas.openxmlformats.org/package/2006/relationships"><Relationship Id="rId20" Type="http://schemas.openxmlformats.org/officeDocument/2006/relationships/slide" Target="/ppt/slides/slide3.xml"/><Relationship Id="rId11" Type="http://schemas.openxmlformats.org/officeDocument/2006/relationships/image" Target="../media/image27.png"/><Relationship Id="rId10" Type="http://schemas.openxmlformats.org/officeDocument/2006/relationships/image" Target="../media/image17.png"/><Relationship Id="rId13" Type="http://schemas.openxmlformats.org/officeDocument/2006/relationships/image" Target="../media/image20.png"/><Relationship Id="rId1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6.jpg"/><Relationship Id="rId4" Type="http://schemas.openxmlformats.org/officeDocument/2006/relationships/image" Target="../media/image18.png"/><Relationship Id="rId9" Type="http://schemas.openxmlformats.org/officeDocument/2006/relationships/image" Target="../media/image22.png"/><Relationship Id="rId15" Type="http://schemas.openxmlformats.org/officeDocument/2006/relationships/image" Target="../media/image4.png"/><Relationship Id="rId14" Type="http://schemas.openxmlformats.org/officeDocument/2006/relationships/image" Target="../media/image21.png"/><Relationship Id="rId17" Type="http://schemas.openxmlformats.org/officeDocument/2006/relationships/slide" Target="/ppt/slides/slide3.xml"/><Relationship Id="rId16" Type="http://schemas.openxmlformats.org/officeDocument/2006/relationships/image" Target="../media/image24.png"/><Relationship Id="rId5" Type="http://schemas.openxmlformats.org/officeDocument/2006/relationships/image" Target="../media/image15.png"/><Relationship Id="rId19" Type="http://schemas.openxmlformats.org/officeDocument/2006/relationships/slide" Target="/ppt/slides/slide8.xml"/><Relationship Id="rId6" Type="http://schemas.openxmlformats.org/officeDocument/2006/relationships/image" Target="../media/image23.png"/><Relationship Id="rId18" Type="http://schemas.openxmlformats.org/officeDocument/2006/relationships/slide" Target="/ppt/slides/slide3.xml"/><Relationship Id="rId7" Type="http://schemas.openxmlformats.org/officeDocument/2006/relationships/image" Target="../media/image26.png"/><Relationship Id="rId8" Type="http://schemas.openxmlformats.org/officeDocument/2006/relationships/image" Target="../media/image19.png"/></Relationships>
</file>

<file path=ppt/slides/_rels/slide18.xml.rels><?xml version="1.0" encoding="UTF-8" standalone="yes"?><Relationships xmlns="http://schemas.openxmlformats.org/package/2006/relationships"><Relationship Id="rId20" Type="http://schemas.openxmlformats.org/officeDocument/2006/relationships/slide" Target="/ppt/slides/slide3.xml"/><Relationship Id="rId11" Type="http://schemas.openxmlformats.org/officeDocument/2006/relationships/image" Target="../media/image27.png"/><Relationship Id="rId22" Type="http://schemas.openxmlformats.org/officeDocument/2006/relationships/slide" Target="/ppt/slides/slide3.xml"/><Relationship Id="rId10" Type="http://schemas.openxmlformats.org/officeDocument/2006/relationships/image" Target="../media/image17.png"/><Relationship Id="rId21" Type="http://schemas.openxmlformats.org/officeDocument/2006/relationships/slide" Target="/ppt/slides/slide3.xml"/><Relationship Id="rId13" Type="http://schemas.openxmlformats.org/officeDocument/2006/relationships/image" Target="../media/image20.png"/><Relationship Id="rId12" Type="http://schemas.openxmlformats.org/officeDocument/2006/relationships/image" Target="../media/image25.png"/><Relationship Id="rId23" Type="http://schemas.openxmlformats.org/officeDocument/2006/relationships/slide" Target="/ppt/slides/slide3.xm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6.jpg"/><Relationship Id="rId4" Type="http://schemas.openxmlformats.org/officeDocument/2006/relationships/image" Target="../media/image18.png"/><Relationship Id="rId9" Type="http://schemas.openxmlformats.org/officeDocument/2006/relationships/image" Target="../media/image22.png"/><Relationship Id="rId15" Type="http://schemas.openxmlformats.org/officeDocument/2006/relationships/image" Target="../media/image4.png"/><Relationship Id="rId14" Type="http://schemas.openxmlformats.org/officeDocument/2006/relationships/image" Target="../media/image21.png"/><Relationship Id="rId17" Type="http://schemas.openxmlformats.org/officeDocument/2006/relationships/slide" Target="/ppt/slides/slide3.xml"/><Relationship Id="rId16" Type="http://schemas.openxmlformats.org/officeDocument/2006/relationships/image" Target="../media/image24.png"/><Relationship Id="rId5" Type="http://schemas.openxmlformats.org/officeDocument/2006/relationships/image" Target="../media/image15.png"/><Relationship Id="rId19" Type="http://schemas.openxmlformats.org/officeDocument/2006/relationships/slide" Target="/ppt/slides/slide3.xml"/><Relationship Id="rId6" Type="http://schemas.openxmlformats.org/officeDocument/2006/relationships/image" Target="../media/image23.png"/><Relationship Id="rId18" Type="http://schemas.openxmlformats.org/officeDocument/2006/relationships/slide" Target="/ppt/slides/slide4.xml"/><Relationship Id="rId7" Type="http://schemas.openxmlformats.org/officeDocument/2006/relationships/image" Target="../media/image26.png"/><Relationship Id="rId8" Type="http://schemas.openxmlformats.org/officeDocument/2006/relationships/image" Target="../media/image1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jpg"/><Relationship Id="rId4" Type="http://schemas.openxmlformats.org/officeDocument/2006/relationships/slide" Target="/ppt/slides/slide11.xml"/><Relationship Id="rId9" Type="http://schemas.openxmlformats.org/officeDocument/2006/relationships/image" Target="../media/image6.png"/><Relationship Id="rId5" Type="http://schemas.openxmlformats.org/officeDocument/2006/relationships/image" Target="../media/image5.png"/><Relationship Id="rId6" Type="http://schemas.openxmlformats.org/officeDocument/2006/relationships/slide" Target="/ppt/slides/slide15.xml"/><Relationship Id="rId7" Type="http://schemas.openxmlformats.org/officeDocument/2006/relationships/image" Target="../media/image4.png"/><Relationship Id="rId8" Type="http://schemas.openxmlformats.org/officeDocument/2006/relationships/image" Target="../media/image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jpg"/><Relationship Id="rId4" Type="http://schemas.openxmlformats.org/officeDocument/2006/relationships/image" Target="../media/image8.png"/><Relationship Id="rId10" Type="http://schemas.openxmlformats.org/officeDocument/2006/relationships/image" Target="../media/image3.png"/><Relationship Id="rId9" Type="http://schemas.openxmlformats.org/officeDocument/2006/relationships/image" Target="../media/image4.png"/><Relationship Id="rId5" Type="http://schemas.openxmlformats.org/officeDocument/2006/relationships/image" Target="../media/image14.png"/><Relationship Id="rId6" Type="http://schemas.openxmlformats.org/officeDocument/2006/relationships/slide" Target="/ppt/slides/slide11.xml"/><Relationship Id="rId7" Type="http://schemas.openxmlformats.org/officeDocument/2006/relationships/image" Target="../media/image5.png"/><Relationship Id="rId8" Type="http://schemas.openxmlformats.org/officeDocument/2006/relationships/slide" Target="/ppt/slides/slide15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jpg"/><Relationship Id="rId4" Type="http://schemas.openxmlformats.org/officeDocument/2006/relationships/hyperlink" Target="https://www.360cities.net/image/paris-from-eiffel-tower-france/vr" TargetMode="External"/><Relationship Id="rId10" Type="http://schemas.openxmlformats.org/officeDocument/2006/relationships/image" Target="../media/image3.png"/><Relationship Id="rId9" Type="http://schemas.openxmlformats.org/officeDocument/2006/relationships/image" Target="../media/image9.png"/><Relationship Id="rId5" Type="http://schemas.openxmlformats.org/officeDocument/2006/relationships/image" Target="../media/image5.png"/><Relationship Id="rId6" Type="http://schemas.openxmlformats.org/officeDocument/2006/relationships/hyperlink" Target="https://www.360cities.net/image/koeln-dom-nacht/vr" TargetMode="External"/><Relationship Id="rId7" Type="http://schemas.openxmlformats.org/officeDocument/2006/relationships/image" Target="../media/image4.png"/><Relationship Id="rId8" Type="http://schemas.openxmlformats.org/officeDocument/2006/relationships/image" Target="../media/image1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6.jpg"/><Relationship Id="rId4" Type="http://schemas.openxmlformats.org/officeDocument/2006/relationships/slide" Target="/ppt/slides/slide14.xml"/><Relationship Id="rId5" Type="http://schemas.openxmlformats.org/officeDocument/2006/relationships/image" Target="../media/image5.png"/><Relationship Id="rId6" Type="http://schemas.openxmlformats.org/officeDocument/2006/relationships/slide" Target="/ppt/slides/slide14.xml"/><Relationship Id="rId7" Type="http://schemas.openxmlformats.org/officeDocument/2006/relationships/image" Target="../media/image1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6.jpg"/><Relationship Id="rId4" Type="http://schemas.openxmlformats.org/officeDocument/2006/relationships/slide" Target="/ppt/slides/slide16.xml"/><Relationship Id="rId5" Type="http://schemas.openxmlformats.org/officeDocument/2006/relationships/image" Target="../media/image12.png"/><Relationship Id="rId6" Type="http://schemas.openxmlformats.org/officeDocument/2006/relationships/slide" Target="/ppt/slides/slide16.xml"/><Relationship Id="rId7" Type="http://schemas.openxmlformats.org/officeDocument/2006/relationships/image" Target="../media/image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6.jpg"/><Relationship Id="rId4" Type="http://schemas.openxmlformats.org/officeDocument/2006/relationships/image" Target="../media/image5.png"/><Relationship Id="rId5" Type="http://schemas.openxmlformats.org/officeDocument/2006/relationships/slide" Target="/ppt/slides/slide13.xml"/><Relationship Id="rId6" Type="http://schemas.openxmlformats.org/officeDocument/2006/relationships/slide" Target="/ppt/slides/slide13.xml"/><Relationship Id="rId7" Type="http://schemas.openxmlformats.org/officeDocument/2006/relationships/image" Target="../media/image1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6.jpg"/><Relationship Id="rId4" Type="http://schemas.openxmlformats.org/officeDocument/2006/relationships/slide" Target="/ppt/slides/slide18.xml"/><Relationship Id="rId5" Type="http://schemas.openxmlformats.org/officeDocument/2006/relationships/slide" Target="/ppt/slides/slide18.xml"/><Relationship Id="rId6" Type="http://schemas.openxmlformats.org/officeDocument/2006/relationships/image" Target="../media/image10.png"/><Relationship Id="rId7" Type="http://schemas.openxmlformats.org/officeDocument/2006/relationships/image" Target="../media/image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6.jpg"/><Relationship Id="rId4" Type="http://schemas.openxmlformats.org/officeDocument/2006/relationships/image" Target="../media/image5.png"/><Relationship Id="rId5" Type="http://schemas.openxmlformats.org/officeDocument/2006/relationships/slide" Target="/ppt/slides/slide12.xml"/><Relationship Id="rId6" Type="http://schemas.openxmlformats.org/officeDocument/2006/relationships/image" Target="../media/image12.png"/><Relationship Id="rId7" Type="http://schemas.openxmlformats.org/officeDocument/2006/relationships/slide" Target="/ppt/slides/slide1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B4A7D6"/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/>
        </p:nvSpPr>
        <p:spPr>
          <a:xfrm>
            <a:off x="2347800" y="101225"/>
            <a:ext cx="4448400" cy="10317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200">
                <a:latin typeface="Comic Sans MS"/>
                <a:ea typeface="Comic Sans MS"/>
                <a:cs typeface="Comic Sans MS"/>
                <a:sym typeface="Comic Sans MS"/>
              </a:rPr>
              <a:t>Mon uniforme scolaire /</a:t>
            </a:r>
            <a:endParaRPr b="1" sz="22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200">
                <a:latin typeface="Comic Sans MS"/>
                <a:ea typeface="Comic Sans MS"/>
                <a:cs typeface="Comic Sans MS"/>
                <a:sym typeface="Comic Sans MS"/>
              </a:rPr>
              <a:t>Meine Schuluniform</a:t>
            </a:r>
            <a:r>
              <a:rPr b="1" lang="en-GB" sz="2300"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endParaRPr b="1" sz="23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latin typeface="Comic Sans MS"/>
                <a:ea typeface="Comic Sans MS"/>
                <a:cs typeface="Comic Sans MS"/>
                <a:sym typeface="Comic Sans MS"/>
              </a:rPr>
              <a:t>Year 7 Induction - Languages Challenge</a:t>
            </a:r>
            <a:endParaRPr sz="13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55" name="Google Shape;55;p13"/>
          <p:cNvSpPr txBox="1"/>
          <p:nvPr/>
        </p:nvSpPr>
        <p:spPr>
          <a:xfrm>
            <a:off x="883800" y="3115975"/>
            <a:ext cx="2810700" cy="6453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Architects Daughter"/>
                <a:ea typeface="Architects Daughter"/>
                <a:cs typeface="Architects Daughter"/>
                <a:sym typeface="Architects Daughter"/>
              </a:rPr>
              <a:t>  If you’re studying </a:t>
            </a:r>
            <a:br>
              <a:rPr lang="en-GB">
                <a:latin typeface="Architects Daughter"/>
                <a:ea typeface="Architects Daughter"/>
                <a:cs typeface="Architects Daughter"/>
                <a:sym typeface="Architects Daughter"/>
              </a:rPr>
            </a:br>
            <a:r>
              <a:rPr lang="en-GB">
                <a:latin typeface="Architects Daughter"/>
                <a:ea typeface="Architects Daughter"/>
                <a:cs typeface="Architects Daughter"/>
                <a:sym typeface="Architects Daughter"/>
              </a:rPr>
              <a:t>  French, click this link:</a:t>
            </a:r>
            <a:endParaRPr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56" name="Google Shape;56;p13"/>
          <p:cNvSpPr txBox="1"/>
          <p:nvPr/>
        </p:nvSpPr>
        <p:spPr>
          <a:xfrm>
            <a:off x="5449500" y="3131100"/>
            <a:ext cx="2810700" cy="6453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Architects Daughter"/>
                <a:ea typeface="Architects Daughter"/>
                <a:cs typeface="Architects Daughter"/>
                <a:sym typeface="Architects Daughter"/>
              </a:rPr>
              <a:t>   If you’re studying </a:t>
            </a:r>
            <a:br>
              <a:rPr lang="en-GB">
                <a:latin typeface="Architects Daughter"/>
                <a:ea typeface="Architects Daughter"/>
                <a:cs typeface="Architects Daughter"/>
                <a:sym typeface="Architects Daughter"/>
              </a:rPr>
            </a:br>
            <a:r>
              <a:rPr lang="en-GB">
                <a:latin typeface="Architects Daughter"/>
                <a:ea typeface="Architects Daughter"/>
                <a:cs typeface="Architects Daughter"/>
                <a:sym typeface="Architects Daughter"/>
              </a:rPr>
              <a:t>   German, click this link:</a:t>
            </a:r>
            <a:endParaRPr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57" name="Google Shape;57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24000" y="504025"/>
            <a:ext cx="528697" cy="49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86600" y="504025"/>
            <a:ext cx="528697" cy="496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ading" id="59" name="Google Shape;59;p13"/>
          <p:cNvPicPr preferRelativeResize="0"/>
          <p:nvPr/>
        </p:nvPicPr>
        <p:blipFill rotWithShape="1">
          <a:blip r:embed="rId4">
            <a:alphaModFix/>
          </a:blip>
          <a:srcRect b="-9" l="0" r="0" t="5749"/>
          <a:stretch/>
        </p:blipFill>
        <p:spPr>
          <a:xfrm>
            <a:off x="0" y="20475"/>
            <a:ext cx="1265943" cy="1193225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3"/>
          <p:cNvSpPr txBox="1"/>
          <p:nvPr/>
        </p:nvSpPr>
        <p:spPr>
          <a:xfrm>
            <a:off x="883800" y="1228650"/>
            <a:ext cx="7376400" cy="1791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5400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latin typeface="Comic Sans MS"/>
                <a:ea typeface="Comic Sans MS"/>
                <a:cs typeface="Comic Sans MS"/>
                <a:sym typeface="Comic Sans MS"/>
              </a:rPr>
              <a:t>In languages, we use an app called </a:t>
            </a:r>
            <a:r>
              <a:rPr b="1" lang="en-GB">
                <a:solidFill>
                  <a:srgbClr val="351C75"/>
                </a:solidFill>
                <a:latin typeface="Comic Sans MS"/>
                <a:ea typeface="Comic Sans MS"/>
                <a:cs typeface="Comic Sans MS"/>
                <a:sym typeface="Comic Sans MS"/>
              </a:rPr>
              <a:t>Quizlet</a:t>
            </a:r>
            <a:r>
              <a:rPr b="1" lang="en-GB">
                <a:solidFill>
                  <a:srgbClr val="674EA7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b="1" lang="en-GB">
                <a:latin typeface="Comic Sans MS"/>
                <a:ea typeface="Comic Sans MS"/>
                <a:cs typeface="Comic Sans MS"/>
                <a:sym typeface="Comic Sans MS"/>
              </a:rPr>
              <a:t>to learn vocabulary. </a:t>
            </a:r>
            <a:endParaRPr b="1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u="sng">
                <a:latin typeface="Comic Sans MS"/>
                <a:ea typeface="Comic Sans MS"/>
                <a:cs typeface="Comic Sans MS"/>
                <a:sym typeface="Comic Sans MS"/>
              </a:rPr>
              <a:t>YOUR TASK</a:t>
            </a:r>
            <a:r>
              <a:rPr lang="en-GB" u="sng">
                <a:latin typeface="Comic Sans MS"/>
                <a:ea typeface="Comic Sans MS"/>
                <a:cs typeface="Comic Sans MS"/>
                <a:sym typeface="Comic Sans MS"/>
              </a:rPr>
              <a:t>:</a:t>
            </a:r>
            <a:r>
              <a:rPr lang="en-GB"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Comic Sans MS"/>
                <a:ea typeface="Comic Sans MS"/>
                <a:cs typeface="Comic Sans MS"/>
                <a:sym typeface="Comic Sans MS"/>
              </a:rPr>
              <a:t>Go to the Quizlet for your language by clicking on the correct link below. 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Comic Sans MS"/>
                <a:ea typeface="Comic Sans MS"/>
                <a:cs typeface="Comic Sans MS"/>
                <a:sym typeface="Comic Sans MS"/>
              </a:rPr>
              <a:t>There are different activities to help you learn the vocabulary: 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45720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351C75"/>
                </a:solidFill>
                <a:latin typeface="Comic Sans MS"/>
                <a:ea typeface="Comic Sans MS"/>
                <a:cs typeface="Comic Sans MS"/>
                <a:sym typeface="Comic Sans MS"/>
              </a:rPr>
              <a:t>Flashcards, Learn, Write, Spell, &amp; Test</a:t>
            </a:r>
            <a:endParaRPr b="1">
              <a:solidFill>
                <a:srgbClr val="351C75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Comic Sans MS"/>
                <a:ea typeface="Comic Sans MS"/>
                <a:cs typeface="Comic Sans MS"/>
                <a:sym typeface="Comic Sans MS"/>
              </a:rPr>
              <a:t>Spend </a:t>
            </a:r>
            <a:r>
              <a:rPr b="1" lang="en-GB">
                <a:solidFill>
                  <a:srgbClr val="351C75"/>
                </a:solidFill>
                <a:latin typeface="Comic Sans MS"/>
                <a:ea typeface="Comic Sans MS"/>
                <a:cs typeface="Comic Sans MS"/>
                <a:sym typeface="Comic Sans MS"/>
              </a:rPr>
              <a:t>20 minutes</a:t>
            </a:r>
            <a:r>
              <a:rPr lang="en-GB">
                <a:latin typeface="Comic Sans MS"/>
                <a:ea typeface="Comic Sans MS"/>
                <a:cs typeface="Comic Sans MS"/>
                <a:sym typeface="Comic Sans MS"/>
              </a:rPr>
              <a:t> doing these different activities. 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Comic Sans MS"/>
                <a:ea typeface="Comic Sans MS"/>
                <a:cs typeface="Comic Sans MS"/>
                <a:sym typeface="Comic Sans MS"/>
              </a:rPr>
              <a:t>Then, it’s time to take on the languages challenge!  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61" name="Google Shape;61;p13"/>
          <p:cNvSpPr txBox="1"/>
          <p:nvPr/>
        </p:nvSpPr>
        <p:spPr>
          <a:xfrm>
            <a:off x="883800" y="4487000"/>
            <a:ext cx="5302800" cy="543900"/>
          </a:xfrm>
          <a:prstGeom prst="rect">
            <a:avLst/>
          </a:prstGeom>
          <a:solidFill>
            <a:srgbClr val="FFE599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latin typeface="Comic Sans MS"/>
                <a:ea typeface="Comic Sans MS"/>
                <a:cs typeface="Comic Sans MS"/>
                <a:sym typeface="Comic Sans MS"/>
              </a:rPr>
              <a:t>Have you studied the vocabulary for 20 minutes? </a:t>
            </a:r>
            <a:r>
              <a:rPr lang="en-GB">
                <a:latin typeface="Comic Sans MS"/>
                <a:ea typeface="Comic Sans MS"/>
                <a:cs typeface="Comic Sans MS"/>
                <a:sym typeface="Comic Sans MS"/>
              </a:rPr>
              <a:t>You’re ready to take on the challenge! Click on the arrow to begin! 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62" name="Google Shape;62;p13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54396" y="3652450"/>
            <a:ext cx="1539413" cy="703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>
            <a:hlinkClick r:id="rId7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85150" y="3652450"/>
            <a:ext cx="1539400" cy="703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57984" y="3280025"/>
            <a:ext cx="475990" cy="317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556450" y="3280025"/>
            <a:ext cx="528701" cy="317211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3">
            <a:hlinkClick action="ppaction://hlinkshowjump?jump=nextslide"/>
          </p:cNvPr>
          <p:cNvSpPr/>
          <p:nvPr/>
        </p:nvSpPr>
        <p:spPr>
          <a:xfrm>
            <a:off x="6483000" y="4407350"/>
            <a:ext cx="1777200" cy="703200"/>
          </a:xfrm>
          <a:prstGeom prst="stripedRightArrow">
            <a:avLst>
              <a:gd fmla="val 50000" name="adj1"/>
              <a:gd fmla="val 50000" name="adj2"/>
            </a:avLst>
          </a:prstGeom>
          <a:solidFill>
            <a:srgbClr val="FFD966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000">
                <a:latin typeface="Comic Sans MS"/>
                <a:ea typeface="Comic Sans MS"/>
                <a:cs typeface="Comic Sans MS"/>
                <a:sym typeface="Comic Sans MS"/>
              </a:rPr>
              <a:t>Start the challenge!</a:t>
            </a:r>
            <a:endParaRPr b="1" sz="10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2"/>
          <p:cNvSpPr txBox="1"/>
          <p:nvPr/>
        </p:nvSpPr>
        <p:spPr>
          <a:xfrm>
            <a:off x="101600" y="74375"/>
            <a:ext cx="1841400" cy="5607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2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Meine Schuluniform </a:t>
            </a:r>
            <a:endParaRPr b="1" sz="12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2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Year 7 German</a:t>
            </a:r>
            <a:endParaRPr b="1" sz="12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59" name="Google Shape;159;p22">
            <a:hlinkClick action="ppaction://hlinksldjump" r:id="rId4"/>
          </p:cNvPr>
          <p:cNvSpPr txBox="1"/>
          <p:nvPr/>
        </p:nvSpPr>
        <p:spPr>
          <a:xfrm>
            <a:off x="2261450" y="1394875"/>
            <a:ext cx="3911700" cy="2541300"/>
          </a:xfrm>
          <a:prstGeom prst="rect">
            <a:avLst/>
          </a:prstGeom>
          <a:solidFill>
            <a:srgbClr val="D9EAD3"/>
          </a:solidFill>
          <a:ln cap="flat" cmpd="sng" w="28575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100">
                <a:latin typeface="Comic Sans MS"/>
                <a:ea typeface="Comic Sans MS"/>
                <a:cs typeface="Comic Sans MS"/>
                <a:sym typeface="Comic Sans MS"/>
              </a:rPr>
              <a:t>Super ! That’s correct. </a:t>
            </a:r>
            <a:endParaRPr b="1" sz="21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1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100">
                <a:latin typeface="Comic Sans MS"/>
                <a:ea typeface="Comic Sans MS"/>
                <a:cs typeface="Comic Sans MS"/>
                <a:sym typeface="Comic Sans MS"/>
              </a:rPr>
              <a:t>Write down the letter in the bottom corner. </a:t>
            </a:r>
            <a:endParaRPr b="1" sz="21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1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100">
                <a:latin typeface="Comic Sans MS"/>
                <a:ea typeface="Comic Sans MS"/>
                <a:cs typeface="Comic Sans MS"/>
                <a:sym typeface="Comic Sans MS"/>
              </a:rPr>
              <a:t>Click here to continue to the next question… </a:t>
            </a:r>
            <a:endParaRPr b="1" sz="21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60" name="Google Shape;160;p22"/>
          <p:cNvSpPr txBox="1"/>
          <p:nvPr/>
        </p:nvSpPr>
        <p:spPr>
          <a:xfrm>
            <a:off x="301825" y="4074550"/>
            <a:ext cx="1169400" cy="830100"/>
          </a:xfrm>
          <a:prstGeom prst="rect">
            <a:avLst/>
          </a:prstGeom>
          <a:solidFill>
            <a:srgbClr val="C9DAF8"/>
          </a:solidFill>
          <a:ln cap="flat" cmpd="sng" w="9525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600">
                <a:latin typeface="Comic Sans MS"/>
                <a:ea typeface="Comic Sans MS"/>
                <a:cs typeface="Comic Sans MS"/>
                <a:sym typeface="Comic Sans MS"/>
              </a:rPr>
              <a:t>U</a:t>
            </a:r>
            <a:endParaRPr sz="4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61" name="Google Shape;161;p22">
            <a:hlinkClick action="ppaction://hlinksldjump"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097725" y="969825"/>
            <a:ext cx="3684625" cy="3684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05674" y="635076"/>
            <a:ext cx="1027149" cy="6162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23"/>
          <p:cNvPicPr preferRelativeResize="0"/>
          <p:nvPr/>
        </p:nvPicPr>
        <p:blipFill rotWithShape="1">
          <a:blip r:embed="rId4">
            <a:alphaModFix/>
          </a:blip>
          <a:srcRect b="0" l="27653" r="26157" t="0"/>
          <a:stretch/>
        </p:blipFill>
        <p:spPr>
          <a:xfrm>
            <a:off x="1943000" y="893925"/>
            <a:ext cx="3901475" cy="3921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52875" y="1080188"/>
            <a:ext cx="624399" cy="451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61863" y="1164700"/>
            <a:ext cx="1014275" cy="1236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3"/>
          <p:cNvPicPr preferRelativeResize="0"/>
          <p:nvPr/>
        </p:nvPicPr>
        <p:blipFill rotWithShape="1">
          <a:blip r:embed="rId4">
            <a:alphaModFix/>
          </a:blip>
          <a:srcRect b="0" l="27653" r="26157" t="0"/>
          <a:stretch/>
        </p:blipFill>
        <p:spPr>
          <a:xfrm>
            <a:off x="5377287" y="893925"/>
            <a:ext cx="3901475" cy="3921001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23"/>
          <p:cNvSpPr txBox="1"/>
          <p:nvPr/>
        </p:nvSpPr>
        <p:spPr>
          <a:xfrm>
            <a:off x="101600" y="74375"/>
            <a:ext cx="1841400" cy="5607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Mon uniforme scolaire</a:t>
            </a:r>
            <a:r>
              <a:rPr b="1" lang="en-GB" sz="12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b="1" lang="en-GB" sz="1200"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endParaRPr b="1" sz="12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latin typeface="Comic Sans MS"/>
                <a:ea typeface="Comic Sans MS"/>
                <a:cs typeface="Comic Sans MS"/>
                <a:sym typeface="Comic Sans MS"/>
              </a:rPr>
              <a:t>Year 7 French</a:t>
            </a:r>
            <a:endParaRPr sz="12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72" name="Google Shape;172;p2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56897" y="718975"/>
            <a:ext cx="1014275" cy="6759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31700" y="1080163"/>
            <a:ext cx="624399" cy="451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727400" y="1258163"/>
            <a:ext cx="1661000" cy="166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335686" y="1233088"/>
            <a:ext cx="1270577" cy="1533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3"/>
          <p:cNvPicPr preferRelativeResize="0"/>
          <p:nvPr/>
        </p:nvPicPr>
        <p:blipFill rotWithShape="1">
          <a:blip r:embed="rId5">
            <a:alphaModFix/>
          </a:blip>
          <a:srcRect b="24681" l="34766" r="34201" t="0"/>
          <a:stretch/>
        </p:blipFill>
        <p:spPr>
          <a:xfrm>
            <a:off x="7894412" y="1068463"/>
            <a:ext cx="283252" cy="371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flipH="1">
            <a:off x="7853341" y="1493212"/>
            <a:ext cx="283250" cy="11407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811600" y="4187808"/>
            <a:ext cx="1014274" cy="6271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3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799100" y="4031222"/>
            <a:ext cx="624402" cy="7266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3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6504727" y="1203177"/>
            <a:ext cx="1270601" cy="17030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23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5603588" y="1164700"/>
            <a:ext cx="1478025" cy="1816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66425" y="1086850"/>
            <a:ext cx="624399" cy="451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2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641500" y="1251475"/>
            <a:ext cx="1661000" cy="166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2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258448" y="1233101"/>
            <a:ext cx="1270577" cy="1533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23"/>
          <p:cNvPicPr preferRelativeResize="0"/>
          <p:nvPr/>
        </p:nvPicPr>
        <p:blipFill rotWithShape="1">
          <a:blip r:embed="rId5">
            <a:alphaModFix/>
          </a:blip>
          <a:srcRect b="24681" l="34766" r="34201" t="0"/>
          <a:stretch/>
        </p:blipFill>
        <p:spPr>
          <a:xfrm>
            <a:off x="3776100" y="1068475"/>
            <a:ext cx="283252" cy="371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2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flipH="1">
            <a:off x="3776104" y="1493212"/>
            <a:ext cx="283250" cy="11407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2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256225" y="4187808"/>
            <a:ext cx="1014274" cy="6271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3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 rot="1952139">
            <a:off x="4009513" y="3915827"/>
            <a:ext cx="628748" cy="9242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3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2768525" y="1203175"/>
            <a:ext cx="1149699" cy="170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3"/>
          <p:cNvPicPr preferRelativeResize="0"/>
          <p:nvPr/>
        </p:nvPicPr>
        <p:blipFill rotWithShape="1">
          <a:blip r:embed="rId5">
            <a:alphaModFix/>
          </a:blip>
          <a:srcRect b="24681" l="34766" r="34201" t="0"/>
          <a:stretch/>
        </p:blipFill>
        <p:spPr>
          <a:xfrm>
            <a:off x="3201736" y="1093075"/>
            <a:ext cx="283252" cy="371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3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1945388" y="1091322"/>
            <a:ext cx="1442776" cy="18166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23"/>
          <p:cNvPicPr preferRelativeResize="0"/>
          <p:nvPr/>
        </p:nvPicPr>
        <p:blipFill rotWithShape="1">
          <a:blip r:embed="rId5">
            <a:alphaModFix/>
          </a:blip>
          <a:srcRect b="24681" l="34766" r="34201" t="0"/>
          <a:stretch/>
        </p:blipFill>
        <p:spPr>
          <a:xfrm>
            <a:off x="2565062" y="1068475"/>
            <a:ext cx="203451" cy="371225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23"/>
          <p:cNvSpPr txBox="1"/>
          <p:nvPr/>
        </p:nvSpPr>
        <p:spPr>
          <a:xfrm>
            <a:off x="1954250" y="2143926"/>
            <a:ext cx="929400" cy="3249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latin typeface="Architects Daughter"/>
                <a:ea typeface="Architects Daughter"/>
                <a:cs typeface="Architects Daughter"/>
                <a:sym typeface="Architects Daughter"/>
              </a:rPr>
              <a:t>Une veste noire</a:t>
            </a:r>
            <a:endParaRPr sz="700"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latin typeface="Architects Daughter"/>
                <a:ea typeface="Architects Daughter"/>
                <a:cs typeface="Architects Daughter"/>
                <a:sym typeface="Architects Daughter"/>
              </a:rPr>
              <a:t>(</a:t>
            </a:r>
            <a:r>
              <a:rPr lang="en-GB" sz="700">
                <a:latin typeface="Architects Daughter"/>
                <a:ea typeface="Architects Daughter"/>
                <a:cs typeface="Architects Daughter"/>
                <a:sym typeface="Architects Daughter"/>
              </a:rPr>
              <a:t>a</a:t>
            </a:r>
            <a:r>
              <a:rPr lang="en-GB" sz="700">
                <a:latin typeface="Architects Daughter"/>
                <a:ea typeface="Architects Daughter"/>
                <a:cs typeface="Architects Daughter"/>
                <a:sym typeface="Architects Daughter"/>
              </a:rPr>
              <a:t>vec le logo)</a:t>
            </a:r>
            <a:endParaRPr sz="70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194" name="Google Shape;194;p23"/>
          <p:cNvSpPr txBox="1"/>
          <p:nvPr/>
        </p:nvSpPr>
        <p:spPr>
          <a:xfrm>
            <a:off x="2957550" y="2519400"/>
            <a:ext cx="771600" cy="3249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latin typeface="Architects Daughter"/>
                <a:ea typeface="Architects Daughter"/>
                <a:cs typeface="Architects Daughter"/>
                <a:sym typeface="Architects Daughter"/>
              </a:rPr>
              <a:t>Un pull noir</a:t>
            </a:r>
            <a:endParaRPr sz="700"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700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(avec le logo)</a:t>
            </a:r>
            <a:endParaRPr sz="70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195" name="Google Shape;195;p23"/>
          <p:cNvSpPr txBox="1"/>
          <p:nvPr/>
        </p:nvSpPr>
        <p:spPr>
          <a:xfrm>
            <a:off x="3401225" y="3009513"/>
            <a:ext cx="1115400" cy="2739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latin typeface="Architects Daughter"/>
                <a:ea typeface="Architects Daughter"/>
                <a:cs typeface="Architects Daughter"/>
                <a:sym typeface="Architects Daughter"/>
              </a:rPr>
              <a:t>Une chemise blanche</a:t>
            </a:r>
            <a:endParaRPr sz="70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196" name="Google Shape;196;p23"/>
          <p:cNvSpPr txBox="1"/>
          <p:nvPr/>
        </p:nvSpPr>
        <p:spPr>
          <a:xfrm>
            <a:off x="4761313" y="2515950"/>
            <a:ext cx="900300" cy="2739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latin typeface="Architects Daughter"/>
                <a:ea typeface="Architects Daughter"/>
                <a:cs typeface="Architects Daughter"/>
                <a:sym typeface="Architects Daughter"/>
              </a:rPr>
              <a:t>Un pantalon noir</a:t>
            </a:r>
            <a:endParaRPr sz="70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197" name="Google Shape;197;p23"/>
          <p:cNvSpPr txBox="1"/>
          <p:nvPr/>
        </p:nvSpPr>
        <p:spPr>
          <a:xfrm>
            <a:off x="4903813" y="1965763"/>
            <a:ext cx="771600" cy="2739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latin typeface="Architects Daughter"/>
                <a:ea typeface="Architects Daughter"/>
                <a:cs typeface="Architects Daughter"/>
                <a:sym typeface="Architects Daughter"/>
              </a:rPr>
              <a:t>Une jupe noire</a:t>
            </a:r>
            <a:endParaRPr sz="70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198" name="Google Shape;198;p23"/>
          <p:cNvSpPr txBox="1"/>
          <p:nvPr/>
        </p:nvSpPr>
        <p:spPr>
          <a:xfrm>
            <a:off x="4199525" y="3311525"/>
            <a:ext cx="1027200" cy="3711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latin typeface="Architects Daughter"/>
                <a:ea typeface="Architects Daughter"/>
                <a:cs typeface="Architects Daughter"/>
                <a:sym typeface="Architects Daughter"/>
              </a:rPr>
              <a:t>Une cravate rouge, noire et doré</a:t>
            </a:r>
            <a:endParaRPr sz="70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199" name="Google Shape;199;p23"/>
          <p:cNvSpPr txBox="1"/>
          <p:nvPr/>
        </p:nvSpPr>
        <p:spPr>
          <a:xfrm>
            <a:off x="1952338" y="4658300"/>
            <a:ext cx="929400" cy="3711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latin typeface="Architects Daughter"/>
                <a:ea typeface="Architects Daughter"/>
                <a:cs typeface="Architects Daughter"/>
                <a:sym typeface="Architects Daughter"/>
              </a:rPr>
              <a:t>Des chaussures noires</a:t>
            </a:r>
            <a:endParaRPr sz="80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200" name="Google Shape;200;p23"/>
          <p:cNvSpPr txBox="1"/>
          <p:nvPr/>
        </p:nvSpPr>
        <p:spPr>
          <a:xfrm>
            <a:off x="4331800" y="4565525"/>
            <a:ext cx="900300" cy="3711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latin typeface="Architects Daughter"/>
                <a:ea typeface="Architects Daughter"/>
                <a:cs typeface="Architects Daughter"/>
                <a:sym typeface="Architects Daughter"/>
              </a:rPr>
              <a:t>Des collants noirs et opaques</a:t>
            </a:r>
            <a:endParaRPr sz="70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201" name="Google Shape;201;p23"/>
          <p:cNvSpPr txBox="1"/>
          <p:nvPr/>
        </p:nvSpPr>
        <p:spPr>
          <a:xfrm>
            <a:off x="137750" y="1610550"/>
            <a:ext cx="1661100" cy="3245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1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To continue to the next slide, click the correct answer! </a:t>
            </a:r>
            <a:endParaRPr sz="12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>
                <a:latin typeface="Comic Sans MS"/>
                <a:ea typeface="Comic Sans MS"/>
                <a:cs typeface="Comic Sans MS"/>
                <a:sym typeface="Comic Sans MS"/>
              </a:rPr>
              <a:t>1) </a:t>
            </a:r>
            <a:r>
              <a:rPr b="1" lang="en-GB" sz="1100">
                <a:latin typeface="Comic Sans MS"/>
                <a:ea typeface="Comic Sans MS"/>
                <a:cs typeface="Comic Sans MS"/>
                <a:sym typeface="Comic Sans MS"/>
              </a:rPr>
              <a:t>Of the following options, which is not a part of the boys school uniform? </a:t>
            </a:r>
            <a:endParaRPr b="1" sz="11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02" name="Google Shape;202;p23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 rot="-1424589">
            <a:off x="3110419" y="4161226"/>
            <a:ext cx="733730" cy="418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3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 rot="-1424589">
            <a:off x="3265014" y="4292174"/>
            <a:ext cx="733730" cy="418362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23"/>
          <p:cNvSpPr txBox="1"/>
          <p:nvPr/>
        </p:nvSpPr>
        <p:spPr>
          <a:xfrm>
            <a:off x="3035088" y="4658300"/>
            <a:ext cx="900300" cy="3711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latin typeface="Architects Daughter"/>
                <a:ea typeface="Architects Daughter"/>
                <a:cs typeface="Architects Daughter"/>
                <a:sym typeface="Architects Daughter"/>
              </a:rPr>
              <a:t>Des chaussettes blanches</a:t>
            </a:r>
            <a:endParaRPr sz="70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205" name="Google Shape;205;p23"/>
          <p:cNvSpPr txBox="1"/>
          <p:nvPr/>
        </p:nvSpPr>
        <p:spPr>
          <a:xfrm>
            <a:off x="7155188" y="4565525"/>
            <a:ext cx="900300" cy="3711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latin typeface="Architects Daughter"/>
                <a:ea typeface="Architects Daughter"/>
                <a:cs typeface="Architects Daughter"/>
                <a:sym typeface="Architects Daughter"/>
              </a:rPr>
              <a:t>Des chaussettes noires</a:t>
            </a:r>
            <a:endParaRPr sz="70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cxnSp>
        <p:nvCxnSpPr>
          <p:cNvPr id="206" name="Google Shape;206;p23"/>
          <p:cNvCxnSpPr>
            <a:stCxn id="195" idx="0"/>
          </p:cNvCxnSpPr>
          <p:nvPr/>
        </p:nvCxnSpPr>
        <p:spPr>
          <a:xfrm rot="10800000">
            <a:off x="3946325" y="2684613"/>
            <a:ext cx="12600" cy="324900"/>
          </a:xfrm>
          <a:prstGeom prst="straightConnector1">
            <a:avLst/>
          </a:prstGeom>
          <a:noFill/>
          <a:ln cap="flat" cmpd="sng" w="19050">
            <a:solidFill>
              <a:srgbClr val="FFFF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07" name="Google Shape;207;p23"/>
          <p:cNvCxnSpPr>
            <a:stCxn id="198" idx="0"/>
          </p:cNvCxnSpPr>
          <p:nvPr/>
        </p:nvCxnSpPr>
        <p:spPr>
          <a:xfrm rot="10800000">
            <a:off x="3971225" y="2519225"/>
            <a:ext cx="741900" cy="792300"/>
          </a:xfrm>
          <a:prstGeom prst="straightConnector1">
            <a:avLst/>
          </a:prstGeom>
          <a:noFill/>
          <a:ln cap="flat" cmpd="sng" w="19050">
            <a:solidFill>
              <a:srgbClr val="FFFF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08" name="Google Shape;208;p23">
            <a:hlinkClick action="ppaction://hlinksldjump" r:id="rId17"/>
          </p:cNvPr>
          <p:cNvSpPr txBox="1"/>
          <p:nvPr/>
        </p:nvSpPr>
        <p:spPr>
          <a:xfrm>
            <a:off x="247125" y="3367025"/>
            <a:ext cx="1346100" cy="371100"/>
          </a:xfrm>
          <a:prstGeom prst="rect">
            <a:avLst/>
          </a:prstGeom>
          <a:solidFill>
            <a:srgbClr val="EA9999"/>
          </a:solidFill>
          <a:ln cap="flat" cmpd="sng" w="9525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latin typeface="Comic Sans MS"/>
                <a:ea typeface="Comic Sans MS"/>
                <a:cs typeface="Comic Sans MS"/>
                <a:sym typeface="Comic Sans MS"/>
              </a:rPr>
              <a:t>Un pull noir</a:t>
            </a:r>
            <a:endParaRPr sz="11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09" name="Google Shape;209;p23">
            <a:hlinkClick action="ppaction://hlinksldjump" r:id="rId18"/>
          </p:cNvPr>
          <p:cNvSpPr txBox="1"/>
          <p:nvPr/>
        </p:nvSpPr>
        <p:spPr>
          <a:xfrm>
            <a:off x="247125" y="3838650"/>
            <a:ext cx="1346100" cy="371100"/>
          </a:xfrm>
          <a:prstGeom prst="rect">
            <a:avLst/>
          </a:prstGeom>
          <a:solidFill>
            <a:srgbClr val="EA9999"/>
          </a:solidFill>
          <a:ln cap="flat" cmpd="sng" w="9525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latin typeface="Comic Sans MS"/>
                <a:ea typeface="Comic Sans MS"/>
                <a:cs typeface="Comic Sans MS"/>
                <a:sym typeface="Comic Sans MS"/>
              </a:rPr>
              <a:t>Une jupe noire</a:t>
            </a:r>
            <a:endParaRPr sz="11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10" name="Google Shape;210;p23">
            <a:hlinkClick action="ppaction://hlinksldjump" r:id="rId19"/>
          </p:cNvPr>
          <p:cNvSpPr txBox="1"/>
          <p:nvPr/>
        </p:nvSpPr>
        <p:spPr>
          <a:xfrm>
            <a:off x="247125" y="4310275"/>
            <a:ext cx="1346100" cy="451500"/>
          </a:xfrm>
          <a:prstGeom prst="rect">
            <a:avLst/>
          </a:prstGeom>
          <a:solidFill>
            <a:srgbClr val="EA9999"/>
          </a:solidFill>
          <a:ln cap="flat" cmpd="sng" w="9525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latin typeface="Comic Sans MS"/>
                <a:ea typeface="Comic Sans MS"/>
                <a:cs typeface="Comic Sans MS"/>
                <a:sym typeface="Comic Sans MS"/>
              </a:rPr>
              <a:t>Des chaussettes noires</a:t>
            </a:r>
            <a:endParaRPr sz="11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11" name="Google Shape;211;p23"/>
          <p:cNvPicPr preferRelativeResize="0"/>
          <p:nvPr/>
        </p:nvPicPr>
        <p:blipFill rotWithShape="1">
          <a:blip r:embed="rId5">
            <a:alphaModFix/>
          </a:blip>
          <a:srcRect b="24681" l="34766" r="34201" t="0"/>
          <a:stretch/>
        </p:blipFill>
        <p:spPr>
          <a:xfrm>
            <a:off x="6217604" y="1074288"/>
            <a:ext cx="203451" cy="371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23"/>
          <p:cNvPicPr preferRelativeResize="0"/>
          <p:nvPr/>
        </p:nvPicPr>
        <p:blipFill rotWithShape="1">
          <a:blip r:embed="rId5">
            <a:alphaModFix/>
          </a:blip>
          <a:srcRect b="24681" l="34766" r="34201" t="0"/>
          <a:stretch/>
        </p:blipFill>
        <p:spPr>
          <a:xfrm>
            <a:off x="6969674" y="1062663"/>
            <a:ext cx="283252" cy="371225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23"/>
          <p:cNvSpPr txBox="1"/>
          <p:nvPr/>
        </p:nvSpPr>
        <p:spPr>
          <a:xfrm>
            <a:off x="3270500" y="169175"/>
            <a:ext cx="1115400" cy="3711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latin typeface="Comic Sans MS"/>
                <a:ea typeface="Comic Sans MS"/>
                <a:cs typeface="Comic Sans MS"/>
                <a:sym typeface="Comic Sans MS"/>
              </a:rPr>
              <a:t>Pour filles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14" name="Google Shape;214;p23"/>
          <p:cNvSpPr txBox="1"/>
          <p:nvPr/>
        </p:nvSpPr>
        <p:spPr>
          <a:xfrm>
            <a:off x="6907175" y="169175"/>
            <a:ext cx="1270500" cy="3711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latin typeface="Comic Sans MS"/>
                <a:ea typeface="Comic Sans MS"/>
                <a:cs typeface="Comic Sans MS"/>
                <a:sym typeface="Comic Sans MS"/>
              </a:rPr>
              <a:t>Pour garçons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15" name="Google Shape;215;p23"/>
          <p:cNvSpPr txBox="1"/>
          <p:nvPr/>
        </p:nvSpPr>
        <p:spPr>
          <a:xfrm>
            <a:off x="3063188" y="540275"/>
            <a:ext cx="1661100" cy="37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300">
                <a:latin typeface="Comic Sans MS"/>
                <a:ea typeface="Comic Sans MS"/>
                <a:cs typeface="Comic Sans MS"/>
                <a:sym typeface="Comic Sans MS"/>
              </a:rPr>
              <a:t>Je porte… </a:t>
            </a:r>
            <a:endParaRPr sz="23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16" name="Google Shape;216;p23"/>
          <p:cNvSpPr txBox="1"/>
          <p:nvPr/>
        </p:nvSpPr>
        <p:spPr>
          <a:xfrm>
            <a:off x="6711863" y="540275"/>
            <a:ext cx="1661100" cy="37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300">
                <a:latin typeface="Comic Sans MS"/>
                <a:ea typeface="Comic Sans MS"/>
                <a:cs typeface="Comic Sans MS"/>
                <a:sym typeface="Comic Sans MS"/>
              </a:rPr>
              <a:t>Je porte… </a:t>
            </a:r>
            <a:endParaRPr sz="23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17" name="Google Shape;217;p23"/>
          <p:cNvSpPr txBox="1"/>
          <p:nvPr/>
        </p:nvSpPr>
        <p:spPr>
          <a:xfrm>
            <a:off x="8123675" y="4449200"/>
            <a:ext cx="900300" cy="627000"/>
          </a:xfrm>
          <a:prstGeom prst="rect">
            <a:avLst/>
          </a:prstGeom>
          <a:solidFill>
            <a:srgbClr val="FCE5CD"/>
          </a:solidFill>
          <a:ln cap="flat" cmpd="sng" w="9525">
            <a:solidFill>
              <a:srgbClr val="E6913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 u="sng">
                <a:latin typeface="Comic Sans MS"/>
                <a:ea typeface="Comic Sans MS"/>
                <a:cs typeface="Comic Sans MS"/>
                <a:sym typeface="Comic Sans MS"/>
              </a:rPr>
              <a:t>Note: </a:t>
            </a:r>
            <a:br>
              <a:rPr b="1" lang="en-GB" sz="1100" u="sng"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i="1" lang="en-GB" sz="1100">
                <a:latin typeface="Comic Sans MS"/>
                <a:ea typeface="Comic Sans MS"/>
                <a:cs typeface="Comic Sans MS"/>
                <a:sym typeface="Comic Sans MS"/>
              </a:rPr>
              <a:t>and = et </a:t>
            </a:r>
            <a:br>
              <a:rPr i="1" lang="en-GB" sz="1100"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lang="en-GB" sz="1100">
                <a:latin typeface="Comic Sans MS"/>
                <a:ea typeface="Comic Sans MS"/>
                <a:cs typeface="Comic Sans MS"/>
                <a:sym typeface="Comic Sans MS"/>
              </a:rPr>
              <a:t>in French</a:t>
            </a:r>
            <a:endParaRPr sz="11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Google Shape;222;p24"/>
          <p:cNvPicPr preferRelativeResize="0"/>
          <p:nvPr/>
        </p:nvPicPr>
        <p:blipFill rotWithShape="1">
          <a:blip r:embed="rId4">
            <a:alphaModFix/>
          </a:blip>
          <a:srcRect b="0" l="27653" r="26157" t="0"/>
          <a:stretch/>
        </p:blipFill>
        <p:spPr>
          <a:xfrm>
            <a:off x="1958925" y="812775"/>
            <a:ext cx="3901475" cy="3921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68800" y="999038"/>
            <a:ext cx="624399" cy="451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77788" y="1083550"/>
            <a:ext cx="1014275" cy="1236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24"/>
          <p:cNvPicPr preferRelativeResize="0"/>
          <p:nvPr/>
        </p:nvPicPr>
        <p:blipFill rotWithShape="1">
          <a:blip r:embed="rId4">
            <a:alphaModFix/>
          </a:blip>
          <a:srcRect b="0" l="27653" r="26157" t="0"/>
          <a:stretch/>
        </p:blipFill>
        <p:spPr>
          <a:xfrm>
            <a:off x="5393212" y="812775"/>
            <a:ext cx="3901475" cy="3921001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24"/>
          <p:cNvSpPr txBox="1"/>
          <p:nvPr/>
        </p:nvSpPr>
        <p:spPr>
          <a:xfrm>
            <a:off x="101600" y="74375"/>
            <a:ext cx="1841400" cy="5607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Mon uniforme scolaire </a:t>
            </a:r>
            <a:r>
              <a:rPr b="1" lang="en-GB" sz="1200"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endParaRPr b="1" sz="12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latin typeface="Comic Sans MS"/>
                <a:ea typeface="Comic Sans MS"/>
                <a:cs typeface="Comic Sans MS"/>
                <a:sym typeface="Comic Sans MS"/>
              </a:rPr>
              <a:t>Year 7 French</a:t>
            </a:r>
            <a:endParaRPr sz="12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27" name="Google Shape;227;p2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56897" y="718975"/>
            <a:ext cx="1014275" cy="6759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47625" y="999013"/>
            <a:ext cx="624399" cy="451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2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743325" y="1177013"/>
            <a:ext cx="1661000" cy="166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2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351611" y="1151938"/>
            <a:ext cx="1270577" cy="1533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24"/>
          <p:cNvPicPr preferRelativeResize="0"/>
          <p:nvPr/>
        </p:nvPicPr>
        <p:blipFill rotWithShape="1">
          <a:blip r:embed="rId5">
            <a:alphaModFix/>
          </a:blip>
          <a:srcRect b="24681" l="34766" r="34201" t="0"/>
          <a:stretch/>
        </p:blipFill>
        <p:spPr>
          <a:xfrm>
            <a:off x="7910337" y="987313"/>
            <a:ext cx="283252" cy="371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2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flipH="1">
            <a:off x="7869266" y="1412062"/>
            <a:ext cx="283250" cy="11407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2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827525" y="4106658"/>
            <a:ext cx="1014274" cy="6271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2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787900" y="4016457"/>
            <a:ext cx="481811" cy="560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24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6520652" y="1122027"/>
            <a:ext cx="1270601" cy="17030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24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5619513" y="1083550"/>
            <a:ext cx="1478025" cy="1816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24"/>
          <p:cNvPicPr preferRelativeResize="0"/>
          <p:nvPr/>
        </p:nvPicPr>
        <p:blipFill rotWithShape="1">
          <a:blip r:embed="rId5">
            <a:alphaModFix/>
          </a:blip>
          <a:srcRect b="24681" l="34766" r="34201" t="0"/>
          <a:stretch/>
        </p:blipFill>
        <p:spPr>
          <a:xfrm>
            <a:off x="6233529" y="993138"/>
            <a:ext cx="203451" cy="371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24"/>
          <p:cNvPicPr preferRelativeResize="0"/>
          <p:nvPr/>
        </p:nvPicPr>
        <p:blipFill rotWithShape="1">
          <a:blip r:embed="rId5">
            <a:alphaModFix/>
          </a:blip>
          <a:srcRect b="24681" l="34766" r="34201" t="0"/>
          <a:stretch/>
        </p:blipFill>
        <p:spPr>
          <a:xfrm>
            <a:off x="6985599" y="981513"/>
            <a:ext cx="283252" cy="371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82350" y="1005700"/>
            <a:ext cx="624399" cy="451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2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657425" y="1170325"/>
            <a:ext cx="1661000" cy="166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2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274373" y="1151951"/>
            <a:ext cx="1270577" cy="1533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24"/>
          <p:cNvPicPr preferRelativeResize="0"/>
          <p:nvPr/>
        </p:nvPicPr>
        <p:blipFill rotWithShape="1">
          <a:blip r:embed="rId5">
            <a:alphaModFix/>
          </a:blip>
          <a:srcRect b="24681" l="34766" r="34201" t="0"/>
          <a:stretch/>
        </p:blipFill>
        <p:spPr>
          <a:xfrm>
            <a:off x="3792025" y="987325"/>
            <a:ext cx="283252" cy="371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2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flipH="1">
            <a:off x="3792029" y="1412062"/>
            <a:ext cx="283250" cy="11407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2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272150" y="4106658"/>
            <a:ext cx="1014274" cy="6271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24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 rot="1952139">
            <a:off x="4025438" y="3834677"/>
            <a:ext cx="628748" cy="9242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24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2784450" y="1122025"/>
            <a:ext cx="1149699" cy="170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24"/>
          <p:cNvPicPr preferRelativeResize="0"/>
          <p:nvPr/>
        </p:nvPicPr>
        <p:blipFill rotWithShape="1">
          <a:blip r:embed="rId5">
            <a:alphaModFix/>
          </a:blip>
          <a:srcRect b="24681" l="34766" r="34201" t="0"/>
          <a:stretch/>
        </p:blipFill>
        <p:spPr>
          <a:xfrm>
            <a:off x="3217661" y="1011925"/>
            <a:ext cx="283252" cy="371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24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1961313" y="1010172"/>
            <a:ext cx="1442776" cy="18166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24"/>
          <p:cNvPicPr preferRelativeResize="0"/>
          <p:nvPr/>
        </p:nvPicPr>
        <p:blipFill rotWithShape="1">
          <a:blip r:embed="rId5">
            <a:alphaModFix/>
          </a:blip>
          <a:srcRect b="24681" l="34766" r="34201" t="0"/>
          <a:stretch/>
        </p:blipFill>
        <p:spPr>
          <a:xfrm>
            <a:off x="2580987" y="987325"/>
            <a:ext cx="203451" cy="371225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24"/>
          <p:cNvSpPr txBox="1"/>
          <p:nvPr/>
        </p:nvSpPr>
        <p:spPr>
          <a:xfrm>
            <a:off x="1970175" y="2062776"/>
            <a:ext cx="929400" cy="3249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latin typeface="Architects Daughter"/>
                <a:ea typeface="Architects Daughter"/>
                <a:cs typeface="Architects Daughter"/>
                <a:sym typeface="Architects Daughter"/>
              </a:rPr>
              <a:t>Une veste noire</a:t>
            </a:r>
            <a:endParaRPr sz="700"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latin typeface="Architects Daughter"/>
                <a:ea typeface="Architects Daughter"/>
                <a:cs typeface="Architects Daughter"/>
                <a:sym typeface="Architects Daughter"/>
              </a:rPr>
              <a:t>(avec le logo)</a:t>
            </a:r>
            <a:endParaRPr sz="70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251" name="Google Shape;251;p24"/>
          <p:cNvSpPr txBox="1"/>
          <p:nvPr/>
        </p:nvSpPr>
        <p:spPr>
          <a:xfrm>
            <a:off x="2973475" y="2438250"/>
            <a:ext cx="771600" cy="3249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latin typeface="Architects Daughter"/>
                <a:ea typeface="Architects Daughter"/>
                <a:cs typeface="Architects Daughter"/>
                <a:sym typeface="Architects Daughter"/>
              </a:rPr>
              <a:t>Un pull noir</a:t>
            </a:r>
            <a:endParaRPr sz="700"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(avec le logo)</a:t>
            </a:r>
            <a:endParaRPr sz="70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252" name="Google Shape;252;p24"/>
          <p:cNvSpPr txBox="1"/>
          <p:nvPr/>
        </p:nvSpPr>
        <p:spPr>
          <a:xfrm>
            <a:off x="3417150" y="2928363"/>
            <a:ext cx="1115400" cy="2739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latin typeface="Architects Daughter"/>
                <a:ea typeface="Architects Daughter"/>
                <a:cs typeface="Architects Daughter"/>
                <a:sym typeface="Architects Daughter"/>
              </a:rPr>
              <a:t>Une chemise blanche</a:t>
            </a:r>
            <a:endParaRPr sz="70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253" name="Google Shape;253;p24"/>
          <p:cNvSpPr txBox="1"/>
          <p:nvPr/>
        </p:nvSpPr>
        <p:spPr>
          <a:xfrm>
            <a:off x="4777238" y="2434800"/>
            <a:ext cx="900300" cy="2739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latin typeface="Architects Daughter"/>
                <a:ea typeface="Architects Daughter"/>
                <a:cs typeface="Architects Daughter"/>
                <a:sym typeface="Architects Daughter"/>
              </a:rPr>
              <a:t>Un pantalon noir</a:t>
            </a:r>
            <a:endParaRPr sz="70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254" name="Google Shape;254;p24"/>
          <p:cNvSpPr txBox="1"/>
          <p:nvPr/>
        </p:nvSpPr>
        <p:spPr>
          <a:xfrm>
            <a:off x="4919738" y="1884613"/>
            <a:ext cx="771600" cy="2739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latin typeface="Architects Daughter"/>
                <a:ea typeface="Architects Daughter"/>
                <a:cs typeface="Architects Daughter"/>
                <a:sym typeface="Architects Daughter"/>
              </a:rPr>
              <a:t>Une jupe noire</a:t>
            </a:r>
            <a:endParaRPr sz="70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255" name="Google Shape;255;p24"/>
          <p:cNvSpPr txBox="1"/>
          <p:nvPr/>
        </p:nvSpPr>
        <p:spPr>
          <a:xfrm>
            <a:off x="4215450" y="3230375"/>
            <a:ext cx="1027200" cy="3711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latin typeface="Architects Daughter"/>
                <a:ea typeface="Architects Daughter"/>
                <a:cs typeface="Architects Daughter"/>
                <a:sym typeface="Architects Daughter"/>
              </a:rPr>
              <a:t>Une cravate rouge, noire et doré</a:t>
            </a:r>
            <a:endParaRPr sz="70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256" name="Google Shape;256;p24"/>
          <p:cNvSpPr txBox="1"/>
          <p:nvPr/>
        </p:nvSpPr>
        <p:spPr>
          <a:xfrm>
            <a:off x="1968263" y="4577150"/>
            <a:ext cx="929400" cy="3711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latin typeface="Architects Daughter"/>
                <a:ea typeface="Architects Daughter"/>
                <a:cs typeface="Architects Daughter"/>
                <a:sym typeface="Architects Daughter"/>
              </a:rPr>
              <a:t>Des chaussures noires</a:t>
            </a:r>
            <a:endParaRPr sz="80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257" name="Google Shape;257;p24"/>
          <p:cNvSpPr txBox="1"/>
          <p:nvPr/>
        </p:nvSpPr>
        <p:spPr>
          <a:xfrm>
            <a:off x="4347725" y="4484375"/>
            <a:ext cx="900300" cy="3711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latin typeface="Architects Daughter"/>
                <a:ea typeface="Architects Daughter"/>
                <a:cs typeface="Architects Daughter"/>
                <a:sym typeface="Architects Daughter"/>
              </a:rPr>
              <a:t>Des collants noirs et opaques</a:t>
            </a:r>
            <a:endParaRPr sz="70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258" name="Google Shape;258;p24"/>
          <p:cNvSpPr txBox="1"/>
          <p:nvPr/>
        </p:nvSpPr>
        <p:spPr>
          <a:xfrm>
            <a:off x="137750" y="1610550"/>
            <a:ext cx="1661100" cy="3451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1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To continue to the next slide, click the correct answer! </a:t>
            </a:r>
            <a:endParaRPr sz="12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>
                <a:latin typeface="Comic Sans MS"/>
                <a:ea typeface="Comic Sans MS"/>
                <a:cs typeface="Comic Sans MS"/>
                <a:sym typeface="Comic Sans MS"/>
              </a:rPr>
              <a:t>2</a:t>
            </a:r>
            <a:r>
              <a:rPr b="1" lang="en-GB" sz="1100">
                <a:latin typeface="Comic Sans MS"/>
                <a:ea typeface="Comic Sans MS"/>
                <a:cs typeface="Comic Sans MS"/>
                <a:sym typeface="Comic Sans MS"/>
              </a:rPr>
              <a:t>) Of the following options, which colour is not a part of the uniform:</a:t>
            </a:r>
            <a:endParaRPr b="1" sz="11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59" name="Google Shape;259;p24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 rot="-1424589">
            <a:off x="3126344" y="4080076"/>
            <a:ext cx="733730" cy="418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24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 rot="-1424589">
            <a:off x="3280939" y="4211024"/>
            <a:ext cx="733730" cy="418362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24"/>
          <p:cNvSpPr txBox="1"/>
          <p:nvPr/>
        </p:nvSpPr>
        <p:spPr>
          <a:xfrm>
            <a:off x="3067063" y="4691250"/>
            <a:ext cx="900300" cy="3711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latin typeface="Architects Daughter"/>
                <a:ea typeface="Architects Daughter"/>
                <a:cs typeface="Architects Daughter"/>
                <a:sym typeface="Architects Daughter"/>
              </a:rPr>
              <a:t>Des chaussettes blanches</a:t>
            </a:r>
            <a:endParaRPr sz="70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262" name="Google Shape;262;p24"/>
          <p:cNvSpPr txBox="1"/>
          <p:nvPr/>
        </p:nvSpPr>
        <p:spPr>
          <a:xfrm>
            <a:off x="6909038" y="4577150"/>
            <a:ext cx="900300" cy="3711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latin typeface="Architects Daughter"/>
                <a:ea typeface="Architects Daughter"/>
                <a:cs typeface="Architects Daughter"/>
                <a:sym typeface="Architects Daughter"/>
              </a:rPr>
              <a:t>Des chaussettes noires</a:t>
            </a:r>
            <a:endParaRPr sz="70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cxnSp>
        <p:nvCxnSpPr>
          <p:cNvPr id="263" name="Google Shape;263;p24"/>
          <p:cNvCxnSpPr>
            <a:stCxn id="252" idx="0"/>
          </p:cNvCxnSpPr>
          <p:nvPr/>
        </p:nvCxnSpPr>
        <p:spPr>
          <a:xfrm rot="10800000">
            <a:off x="3962250" y="2603463"/>
            <a:ext cx="12600" cy="324900"/>
          </a:xfrm>
          <a:prstGeom prst="straightConnector1">
            <a:avLst/>
          </a:prstGeom>
          <a:noFill/>
          <a:ln cap="flat" cmpd="sng" w="19050">
            <a:solidFill>
              <a:srgbClr val="FFFF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64" name="Google Shape;264;p24"/>
          <p:cNvCxnSpPr>
            <a:stCxn id="255" idx="0"/>
          </p:cNvCxnSpPr>
          <p:nvPr/>
        </p:nvCxnSpPr>
        <p:spPr>
          <a:xfrm rot="10800000">
            <a:off x="3987150" y="2438075"/>
            <a:ext cx="741900" cy="792300"/>
          </a:xfrm>
          <a:prstGeom prst="straightConnector1">
            <a:avLst/>
          </a:prstGeom>
          <a:noFill/>
          <a:ln cap="flat" cmpd="sng" w="19050">
            <a:solidFill>
              <a:srgbClr val="FFFF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65" name="Google Shape;265;p24">
            <a:hlinkClick action="ppaction://hlinksldjump" r:id="rId17"/>
          </p:cNvPr>
          <p:cNvSpPr txBox="1"/>
          <p:nvPr/>
        </p:nvSpPr>
        <p:spPr>
          <a:xfrm>
            <a:off x="247125" y="3367025"/>
            <a:ext cx="1346100" cy="328800"/>
          </a:xfrm>
          <a:prstGeom prst="rect">
            <a:avLst/>
          </a:prstGeom>
          <a:solidFill>
            <a:srgbClr val="EA9999"/>
          </a:solidFill>
          <a:ln cap="flat" cmpd="sng" w="9525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latin typeface="Comic Sans MS"/>
                <a:ea typeface="Comic Sans MS"/>
                <a:cs typeface="Comic Sans MS"/>
                <a:sym typeface="Comic Sans MS"/>
              </a:rPr>
              <a:t>Blanc(he)</a:t>
            </a:r>
            <a:endParaRPr sz="11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66" name="Google Shape;266;p24">
            <a:hlinkClick action="ppaction://hlinksldjump" r:id="rId18"/>
          </p:cNvPr>
          <p:cNvSpPr txBox="1"/>
          <p:nvPr/>
        </p:nvSpPr>
        <p:spPr>
          <a:xfrm>
            <a:off x="247125" y="3785197"/>
            <a:ext cx="1346100" cy="328800"/>
          </a:xfrm>
          <a:prstGeom prst="rect">
            <a:avLst/>
          </a:prstGeom>
          <a:solidFill>
            <a:srgbClr val="EA9999"/>
          </a:solidFill>
          <a:ln cap="flat" cmpd="sng" w="9525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latin typeface="Comic Sans MS"/>
                <a:ea typeface="Comic Sans MS"/>
                <a:cs typeface="Comic Sans MS"/>
                <a:sym typeface="Comic Sans MS"/>
              </a:rPr>
              <a:t>Noir(e)</a:t>
            </a:r>
            <a:endParaRPr sz="11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67" name="Google Shape;267;p24">
            <a:hlinkClick action="ppaction://hlinksldjump" r:id="rId19"/>
          </p:cNvPr>
          <p:cNvSpPr txBox="1"/>
          <p:nvPr/>
        </p:nvSpPr>
        <p:spPr>
          <a:xfrm>
            <a:off x="247125" y="4203374"/>
            <a:ext cx="1346100" cy="328800"/>
          </a:xfrm>
          <a:prstGeom prst="rect">
            <a:avLst/>
          </a:prstGeom>
          <a:solidFill>
            <a:srgbClr val="EA9999"/>
          </a:solidFill>
          <a:ln cap="flat" cmpd="sng" w="9525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latin typeface="Comic Sans MS"/>
                <a:ea typeface="Comic Sans MS"/>
                <a:cs typeface="Comic Sans MS"/>
                <a:sym typeface="Comic Sans MS"/>
              </a:rPr>
              <a:t>Bleu(e)</a:t>
            </a:r>
            <a:endParaRPr sz="11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68" name="Google Shape;268;p24">
            <a:hlinkClick action="ppaction://hlinksldjump" r:id="rId20"/>
          </p:cNvPr>
          <p:cNvSpPr txBox="1"/>
          <p:nvPr/>
        </p:nvSpPr>
        <p:spPr>
          <a:xfrm>
            <a:off x="247125" y="4621549"/>
            <a:ext cx="1346100" cy="328800"/>
          </a:xfrm>
          <a:prstGeom prst="rect">
            <a:avLst/>
          </a:prstGeom>
          <a:solidFill>
            <a:srgbClr val="EA9999"/>
          </a:solidFill>
          <a:ln cap="flat" cmpd="sng" w="9525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latin typeface="Comic Sans MS"/>
                <a:ea typeface="Comic Sans MS"/>
                <a:cs typeface="Comic Sans MS"/>
                <a:sym typeface="Comic Sans MS"/>
              </a:rPr>
              <a:t>Rouge</a:t>
            </a:r>
            <a:endParaRPr sz="11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69" name="Google Shape;269;p24"/>
          <p:cNvSpPr txBox="1"/>
          <p:nvPr/>
        </p:nvSpPr>
        <p:spPr>
          <a:xfrm>
            <a:off x="3270500" y="169175"/>
            <a:ext cx="1115400" cy="3711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latin typeface="Comic Sans MS"/>
                <a:ea typeface="Comic Sans MS"/>
                <a:cs typeface="Comic Sans MS"/>
                <a:sym typeface="Comic Sans MS"/>
              </a:rPr>
              <a:t>Pour filles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70" name="Google Shape;270;p24"/>
          <p:cNvSpPr txBox="1"/>
          <p:nvPr/>
        </p:nvSpPr>
        <p:spPr>
          <a:xfrm>
            <a:off x="6907175" y="169175"/>
            <a:ext cx="1270500" cy="3711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latin typeface="Comic Sans MS"/>
                <a:ea typeface="Comic Sans MS"/>
                <a:cs typeface="Comic Sans MS"/>
                <a:sym typeface="Comic Sans MS"/>
              </a:rPr>
              <a:t>Pour garçons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71" name="Google Shape;271;p24"/>
          <p:cNvSpPr txBox="1"/>
          <p:nvPr/>
        </p:nvSpPr>
        <p:spPr>
          <a:xfrm>
            <a:off x="3063188" y="540275"/>
            <a:ext cx="1661100" cy="37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300">
                <a:latin typeface="Comic Sans MS"/>
                <a:ea typeface="Comic Sans MS"/>
                <a:cs typeface="Comic Sans MS"/>
                <a:sym typeface="Comic Sans MS"/>
              </a:rPr>
              <a:t>Je porte… </a:t>
            </a:r>
            <a:endParaRPr sz="23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72" name="Google Shape;272;p24"/>
          <p:cNvSpPr txBox="1"/>
          <p:nvPr/>
        </p:nvSpPr>
        <p:spPr>
          <a:xfrm>
            <a:off x="6711863" y="540275"/>
            <a:ext cx="1661100" cy="37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300">
                <a:latin typeface="Comic Sans MS"/>
                <a:ea typeface="Comic Sans MS"/>
                <a:cs typeface="Comic Sans MS"/>
                <a:sym typeface="Comic Sans MS"/>
              </a:rPr>
              <a:t>Je porte… </a:t>
            </a:r>
            <a:endParaRPr sz="23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73" name="Google Shape;273;p24"/>
          <p:cNvSpPr txBox="1"/>
          <p:nvPr/>
        </p:nvSpPr>
        <p:spPr>
          <a:xfrm>
            <a:off x="8123675" y="4449200"/>
            <a:ext cx="900300" cy="627000"/>
          </a:xfrm>
          <a:prstGeom prst="rect">
            <a:avLst/>
          </a:prstGeom>
          <a:solidFill>
            <a:srgbClr val="FCE5CD"/>
          </a:solidFill>
          <a:ln cap="flat" cmpd="sng" w="9525">
            <a:solidFill>
              <a:srgbClr val="E6913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 u="sng">
                <a:latin typeface="Comic Sans MS"/>
                <a:ea typeface="Comic Sans MS"/>
                <a:cs typeface="Comic Sans MS"/>
                <a:sym typeface="Comic Sans MS"/>
              </a:rPr>
              <a:t>Note: </a:t>
            </a:r>
            <a:br>
              <a:rPr b="1" lang="en-GB" sz="1100" u="sng"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i="1" lang="en-GB" sz="1100">
                <a:latin typeface="Comic Sans MS"/>
                <a:ea typeface="Comic Sans MS"/>
                <a:cs typeface="Comic Sans MS"/>
                <a:sym typeface="Comic Sans MS"/>
              </a:rPr>
              <a:t>and = et </a:t>
            </a:r>
            <a:br>
              <a:rPr i="1" lang="en-GB" sz="1100"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lang="en-GB" sz="1100">
                <a:latin typeface="Comic Sans MS"/>
                <a:ea typeface="Comic Sans MS"/>
                <a:cs typeface="Comic Sans MS"/>
                <a:sym typeface="Comic Sans MS"/>
              </a:rPr>
              <a:t>in French</a:t>
            </a:r>
            <a:endParaRPr sz="11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25"/>
          <p:cNvSpPr txBox="1"/>
          <p:nvPr/>
        </p:nvSpPr>
        <p:spPr>
          <a:xfrm>
            <a:off x="137750" y="1478775"/>
            <a:ext cx="1924800" cy="3469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latin typeface="Comic Sans MS"/>
                <a:ea typeface="Comic Sans MS"/>
                <a:cs typeface="Comic Sans MS"/>
                <a:sym typeface="Comic Sans MS"/>
              </a:rPr>
              <a:t>To continue to the next slide, click the correct answer! </a:t>
            </a:r>
            <a:endParaRPr sz="10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000">
                <a:latin typeface="Comic Sans MS"/>
                <a:ea typeface="Comic Sans MS"/>
                <a:cs typeface="Comic Sans MS"/>
                <a:sym typeface="Comic Sans MS"/>
              </a:rPr>
              <a:t>3</a:t>
            </a:r>
            <a:r>
              <a:rPr b="1" lang="en-GB" sz="1000">
                <a:latin typeface="Comic Sans MS"/>
                <a:ea typeface="Comic Sans MS"/>
                <a:cs typeface="Comic Sans MS"/>
                <a:sym typeface="Comic Sans MS"/>
              </a:rPr>
              <a:t>) Identify which phrase translates the following sentence: </a:t>
            </a:r>
            <a:endParaRPr b="1" sz="10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latin typeface="Comic Sans MS"/>
                <a:ea typeface="Comic Sans MS"/>
                <a:cs typeface="Comic Sans MS"/>
                <a:sym typeface="Comic Sans MS"/>
              </a:rPr>
              <a:t>“</a:t>
            </a:r>
            <a:r>
              <a:rPr lang="en-GB" sz="1000">
                <a:latin typeface="Comic Sans MS"/>
                <a:ea typeface="Comic Sans MS"/>
                <a:cs typeface="Comic Sans MS"/>
                <a:sym typeface="Comic Sans MS"/>
              </a:rPr>
              <a:t>I wear a black blazer with the logo.” </a:t>
            </a:r>
            <a:endParaRPr sz="10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79" name="Google Shape;279;p25"/>
          <p:cNvPicPr preferRelativeResize="0"/>
          <p:nvPr/>
        </p:nvPicPr>
        <p:blipFill rotWithShape="1">
          <a:blip r:embed="rId4">
            <a:alphaModFix/>
          </a:blip>
          <a:srcRect b="0" l="27653" r="26157" t="0"/>
          <a:stretch/>
        </p:blipFill>
        <p:spPr>
          <a:xfrm>
            <a:off x="1958925" y="812775"/>
            <a:ext cx="3901475" cy="3921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68800" y="999038"/>
            <a:ext cx="624399" cy="451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77788" y="1083550"/>
            <a:ext cx="1014275" cy="1236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25"/>
          <p:cNvPicPr preferRelativeResize="0"/>
          <p:nvPr/>
        </p:nvPicPr>
        <p:blipFill rotWithShape="1">
          <a:blip r:embed="rId4">
            <a:alphaModFix/>
          </a:blip>
          <a:srcRect b="0" l="27653" r="26157" t="0"/>
          <a:stretch/>
        </p:blipFill>
        <p:spPr>
          <a:xfrm>
            <a:off x="5393212" y="812775"/>
            <a:ext cx="3901475" cy="3921001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25"/>
          <p:cNvSpPr txBox="1"/>
          <p:nvPr/>
        </p:nvSpPr>
        <p:spPr>
          <a:xfrm>
            <a:off x="101600" y="74375"/>
            <a:ext cx="1841400" cy="5607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Mon uniforme scolaire </a:t>
            </a:r>
            <a:r>
              <a:rPr b="1" lang="en-GB" sz="1200"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endParaRPr b="1" sz="12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latin typeface="Comic Sans MS"/>
                <a:ea typeface="Comic Sans MS"/>
                <a:cs typeface="Comic Sans MS"/>
                <a:sym typeface="Comic Sans MS"/>
              </a:rPr>
              <a:t>Year 7 French</a:t>
            </a:r>
            <a:endParaRPr sz="12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84" name="Google Shape;284;p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56897" y="718975"/>
            <a:ext cx="1014275" cy="6759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47625" y="999013"/>
            <a:ext cx="624399" cy="451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2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743325" y="1177013"/>
            <a:ext cx="1661000" cy="166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2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351611" y="1151938"/>
            <a:ext cx="1270577" cy="1533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25"/>
          <p:cNvPicPr preferRelativeResize="0"/>
          <p:nvPr/>
        </p:nvPicPr>
        <p:blipFill rotWithShape="1">
          <a:blip r:embed="rId5">
            <a:alphaModFix/>
          </a:blip>
          <a:srcRect b="24681" l="34766" r="34201" t="0"/>
          <a:stretch/>
        </p:blipFill>
        <p:spPr>
          <a:xfrm>
            <a:off x="7910337" y="987313"/>
            <a:ext cx="283252" cy="371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2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flipH="1">
            <a:off x="7869266" y="1412062"/>
            <a:ext cx="283250" cy="11407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2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827525" y="4106658"/>
            <a:ext cx="1014274" cy="6271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25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787900" y="4016457"/>
            <a:ext cx="481811" cy="560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25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6520652" y="1122027"/>
            <a:ext cx="1270601" cy="17030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25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5619513" y="1083550"/>
            <a:ext cx="1478025" cy="1816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25"/>
          <p:cNvPicPr preferRelativeResize="0"/>
          <p:nvPr/>
        </p:nvPicPr>
        <p:blipFill rotWithShape="1">
          <a:blip r:embed="rId5">
            <a:alphaModFix/>
          </a:blip>
          <a:srcRect b="24681" l="34766" r="34201" t="0"/>
          <a:stretch/>
        </p:blipFill>
        <p:spPr>
          <a:xfrm>
            <a:off x="6233529" y="993138"/>
            <a:ext cx="203451" cy="371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25"/>
          <p:cNvPicPr preferRelativeResize="0"/>
          <p:nvPr/>
        </p:nvPicPr>
        <p:blipFill rotWithShape="1">
          <a:blip r:embed="rId5">
            <a:alphaModFix/>
          </a:blip>
          <a:srcRect b="24681" l="34766" r="34201" t="0"/>
          <a:stretch/>
        </p:blipFill>
        <p:spPr>
          <a:xfrm>
            <a:off x="6985599" y="981513"/>
            <a:ext cx="283252" cy="371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82350" y="1005700"/>
            <a:ext cx="624399" cy="451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2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657425" y="1170325"/>
            <a:ext cx="1661000" cy="166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2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274373" y="1151951"/>
            <a:ext cx="1270577" cy="1533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25"/>
          <p:cNvPicPr preferRelativeResize="0"/>
          <p:nvPr/>
        </p:nvPicPr>
        <p:blipFill rotWithShape="1">
          <a:blip r:embed="rId5">
            <a:alphaModFix/>
          </a:blip>
          <a:srcRect b="24681" l="34766" r="34201" t="0"/>
          <a:stretch/>
        </p:blipFill>
        <p:spPr>
          <a:xfrm>
            <a:off x="3792025" y="987325"/>
            <a:ext cx="283252" cy="371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2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flipH="1">
            <a:off x="3792029" y="1412062"/>
            <a:ext cx="283250" cy="11407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2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272150" y="4106658"/>
            <a:ext cx="1014274" cy="6271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25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 rot="1952139">
            <a:off x="4025438" y="3834677"/>
            <a:ext cx="628748" cy="9242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25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2784450" y="1122025"/>
            <a:ext cx="1149699" cy="170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25"/>
          <p:cNvPicPr preferRelativeResize="0"/>
          <p:nvPr/>
        </p:nvPicPr>
        <p:blipFill rotWithShape="1">
          <a:blip r:embed="rId5">
            <a:alphaModFix/>
          </a:blip>
          <a:srcRect b="24681" l="34766" r="34201" t="0"/>
          <a:stretch/>
        </p:blipFill>
        <p:spPr>
          <a:xfrm>
            <a:off x="3217661" y="1011925"/>
            <a:ext cx="283252" cy="371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25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1961313" y="1010172"/>
            <a:ext cx="1442776" cy="18166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25"/>
          <p:cNvPicPr preferRelativeResize="0"/>
          <p:nvPr/>
        </p:nvPicPr>
        <p:blipFill rotWithShape="1">
          <a:blip r:embed="rId5">
            <a:alphaModFix/>
          </a:blip>
          <a:srcRect b="24681" l="34766" r="34201" t="0"/>
          <a:stretch/>
        </p:blipFill>
        <p:spPr>
          <a:xfrm>
            <a:off x="2580987" y="987325"/>
            <a:ext cx="203451" cy="371225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25"/>
          <p:cNvSpPr txBox="1"/>
          <p:nvPr/>
        </p:nvSpPr>
        <p:spPr>
          <a:xfrm>
            <a:off x="2203763" y="1995351"/>
            <a:ext cx="929400" cy="3249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latin typeface="Architects Daughter"/>
                <a:ea typeface="Architects Daughter"/>
                <a:cs typeface="Architects Daughter"/>
                <a:sym typeface="Architects Daughter"/>
              </a:rPr>
              <a:t>Une veste noire</a:t>
            </a:r>
            <a:endParaRPr sz="700"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latin typeface="Architects Daughter"/>
                <a:ea typeface="Architects Daughter"/>
                <a:cs typeface="Architects Daughter"/>
                <a:sym typeface="Architects Daughter"/>
              </a:rPr>
              <a:t>(avec le logo)</a:t>
            </a:r>
            <a:endParaRPr sz="70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308" name="Google Shape;308;p25"/>
          <p:cNvSpPr txBox="1"/>
          <p:nvPr/>
        </p:nvSpPr>
        <p:spPr>
          <a:xfrm>
            <a:off x="2973475" y="2438250"/>
            <a:ext cx="771600" cy="3249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latin typeface="Architects Daughter"/>
                <a:ea typeface="Architects Daughter"/>
                <a:cs typeface="Architects Daughter"/>
                <a:sym typeface="Architects Daughter"/>
              </a:rPr>
              <a:t>Un pull noir</a:t>
            </a:r>
            <a:endParaRPr sz="700"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(avec le logo)</a:t>
            </a:r>
            <a:endParaRPr sz="70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309" name="Google Shape;309;p25"/>
          <p:cNvSpPr txBox="1"/>
          <p:nvPr/>
        </p:nvSpPr>
        <p:spPr>
          <a:xfrm>
            <a:off x="3417150" y="2928363"/>
            <a:ext cx="1115400" cy="2739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latin typeface="Architects Daughter"/>
                <a:ea typeface="Architects Daughter"/>
                <a:cs typeface="Architects Daughter"/>
                <a:sym typeface="Architects Daughter"/>
              </a:rPr>
              <a:t>Une chemise blanche</a:t>
            </a:r>
            <a:endParaRPr sz="70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310" name="Google Shape;310;p25"/>
          <p:cNvSpPr txBox="1"/>
          <p:nvPr/>
        </p:nvSpPr>
        <p:spPr>
          <a:xfrm>
            <a:off x="4777238" y="2434800"/>
            <a:ext cx="900300" cy="2739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latin typeface="Architects Daughter"/>
                <a:ea typeface="Architects Daughter"/>
                <a:cs typeface="Architects Daughter"/>
                <a:sym typeface="Architects Daughter"/>
              </a:rPr>
              <a:t>Un pantalon noir</a:t>
            </a:r>
            <a:endParaRPr sz="70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311" name="Google Shape;311;p25"/>
          <p:cNvSpPr txBox="1"/>
          <p:nvPr/>
        </p:nvSpPr>
        <p:spPr>
          <a:xfrm>
            <a:off x="4919738" y="1884613"/>
            <a:ext cx="771600" cy="2739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latin typeface="Architects Daughter"/>
                <a:ea typeface="Architects Daughter"/>
                <a:cs typeface="Architects Daughter"/>
                <a:sym typeface="Architects Daughter"/>
              </a:rPr>
              <a:t>Une jupe noire</a:t>
            </a:r>
            <a:endParaRPr sz="70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312" name="Google Shape;312;p25"/>
          <p:cNvSpPr txBox="1"/>
          <p:nvPr/>
        </p:nvSpPr>
        <p:spPr>
          <a:xfrm>
            <a:off x="4215450" y="3230375"/>
            <a:ext cx="1027200" cy="3711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latin typeface="Architects Daughter"/>
                <a:ea typeface="Architects Daughter"/>
                <a:cs typeface="Architects Daughter"/>
                <a:sym typeface="Architects Daughter"/>
              </a:rPr>
              <a:t>Une cravate rouge, noire et doré</a:t>
            </a:r>
            <a:endParaRPr sz="70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313" name="Google Shape;313;p25"/>
          <p:cNvSpPr txBox="1"/>
          <p:nvPr/>
        </p:nvSpPr>
        <p:spPr>
          <a:xfrm>
            <a:off x="2100100" y="4577150"/>
            <a:ext cx="929400" cy="3711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latin typeface="Architects Daughter"/>
                <a:ea typeface="Architects Daughter"/>
                <a:cs typeface="Architects Daughter"/>
                <a:sym typeface="Architects Daughter"/>
              </a:rPr>
              <a:t>Des chaussures noires</a:t>
            </a:r>
            <a:endParaRPr sz="80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314" name="Google Shape;314;p25"/>
          <p:cNvSpPr txBox="1"/>
          <p:nvPr/>
        </p:nvSpPr>
        <p:spPr>
          <a:xfrm>
            <a:off x="4347725" y="4484375"/>
            <a:ext cx="900300" cy="3711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latin typeface="Architects Daughter"/>
                <a:ea typeface="Architects Daughter"/>
                <a:cs typeface="Architects Daughter"/>
                <a:sym typeface="Architects Daughter"/>
              </a:rPr>
              <a:t>Des collants noirs et opaques</a:t>
            </a:r>
            <a:endParaRPr sz="70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315" name="Google Shape;315;p25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 rot="-1424589">
            <a:off x="3126344" y="4080076"/>
            <a:ext cx="733730" cy="418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25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 rot="-1424589">
            <a:off x="3280939" y="4211024"/>
            <a:ext cx="733730" cy="418362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p25"/>
          <p:cNvSpPr txBox="1"/>
          <p:nvPr/>
        </p:nvSpPr>
        <p:spPr>
          <a:xfrm>
            <a:off x="3159263" y="4661125"/>
            <a:ext cx="900300" cy="3711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latin typeface="Architects Daughter"/>
                <a:ea typeface="Architects Daughter"/>
                <a:cs typeface="Architects Daughter"/>
                <a:sym typeface="Architects Daughter"/>
              </a:rPr>
              <a:t>Des chaussettes blanches</a:t>
            </a:r>
            <a:endParaRPr sz="70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318" name="Google Shape;318;p25"/>
          <p:cNvSpPr txBox="1"/>
          <p:nvPr/>
        </p:nvSpPr>
        <p:spPr>
          <a:xfrm>
            <a:off x="6909038" y="4577150"/>
            <a:ext cx="900300" cy="3711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latin typeface="Architects Daughter"/>
                <a:ea typeface="Architects Daughter"/>
                <a:cs typeface="Architects Daughter"/>
                <a:sym typeface="Architects Daughter"/>
              </a:rPr>
              <a:t>Des chaussettes noires</a:t>
            </a:r>
            <a:endParaRPr sz="70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cxnSp>
        <p:nvCxnSpPr>
          <p:cNvPr id="319" name="Google Shape;319;p25"/>
          <p:cNvCxnSpPr>
            <a:stCxn id="309" idx="0"/>
          </p:cNvCxnSpPr>
          <p:nvPr/>
        </p:nvCxnSpPr>
        <p:spPr>
          <a:xfrm rot="10800000">
            <a:off x="3962250" y="2603463"/>
            <a:ext cx="12600" cy="324900"/>
          </a:xfrm>
          <a:prstGeom prst="straightConnector1">
            <a:avLst/>
          </a:prstGeom>
          <a:noFill/>
          <a:ln cap="flat" cmpd="sng" w="19050">
            <a:solidFill>
              <a:srgbClr val="FFFF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20" name="Google Shape;320;p25"/>
          <p:cNvCxnSpPr>
            <a:stCxn id="312" idx="0"/>
          </p:cNvCxnSpPr>
          <p:nvPr/>
        </p:nvCxnSpPr>
        <p:spPr>
          <a:xfrm rot="10800000">
            <a:off x="3987150" y="2438075"/>
            <a:ext cx="741900" cy="792300"/>
          </a:xfrm>
          <a:prstGeom prst="straightConnector1">
            <a:avLst/>
          </a:prstGeom>
          <a:noFill/>
          <a:ln cap="flat" cmpd="sng" w="19050">
            <a:solidFill>
              <a:srgbClr val="FFFF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21" name="Google Shape;321;p25">
            <a:hlinkClick action="ppaction://hlinksldjump" r:id="rId17"/>
          </p:cNvPr>
          <p:cNvSpPr txBox="1"/>
          <p:nvPr/>
        </p:nvSpPr>
        <p:spPr>
          <a:xfrm>
            <a:off x="247125" y="3003588"/>
            <a:ext cx="1723200" cy="451500"/>
          </a:xfrm>
          <a:prstGeom prst="rect">
            <a:avLst/>
          </a:prstGeom>
          <a:solidFill>
            <a:srgbClr val="EA9999"/>
          </a:solidFill>
          <a:ln cap="flat" cmpd="sng" w="9525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latin typeface="Comic Sans MS"/>
                <a:ea typeface="Comic Sans MS"/>
                <a:cs typeface="Comic Sans MS"/>
                <a:sym typeface="Comic Sans MS"/>
              </a:rPr>
              <a:t>Je porte un pull noir avec le logo. </a:t>
            </a:r>
            <a:endParaRPr sz="9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22" name="Google Shape;322;p25">
            <a:hlinkClick action="ppaction://hlinksldjump" r:id="rId18"/>
          </p:cNvPr>
          <p:cNvSpPr txBox="1"/>
          <p:nvPr/>
        </p:nvSpPr>
        <p:spPr>
          <a:xfrm>
            <a:off x="247125" y="3482525"/>
            <a:ext cx="1723200" cy="451500"/>
          </a:xfrm>
          <a:prstGeom prst="rect">
            <a:avLst/>
          </a:prstGeom>
          <a:solidFill>
            <a:srgbClr val="EA9999"/>
          </a:solidFill>
          <a:ln cap="flat" cmpd="sng" w="9525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latin typeface="Comic Sans MS"/>
                <a:ea typeface="Comic Sans MS"/>
                <a:cs typeface="Comic Sans MS"/>
                <a:sym typeface="Comic Sans MS"/>
              </a:rPr>
              <a:t>Pour garçons, je porte une veste noire.</a:t>
            </a:r>
            <a:endParaRPr sz="9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23" name="Google Shape;323;p25">
            <a:hlinkClick action="ppaction://hlinksldjump" r:id="rId19"/>
          </p:cNvPr>
          <p:cNvSpPr txBox="1"/>
          <p:nvPr/>
        </p:nvSpPr>
        <p:spPr>
          <a:xfrm>
            <a:off x="247125" y="4440375"/>
            <a:ext cx="1723200" cy="451500"/>
          </a:xfrm>
          <a:prstGeom prst="rect">
            <a:avLst/>
          </a:prstGeom>
          <a:solidFill>
            <a:srgbClr val="EA9999"/>
          </a:solidFill>
          <a:ln cap="flat" cmpd="sng" w="9525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latin typeface="Comic Sans MS"/>
                <a:ea typeface="Comic Sans MS"/>
                <a:cs typeface="Comic Sans MS"/>
                <a:sym typeface="Comic Sans MS"/>
              </a:rPr>
              <a:t>Je porte une veste noire avec le logo.</a:t>
            </a:r>
            <a:endParaRPr sz="9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24" name="Google Shape;324;p25">
            <a:hlinkClick action="ppaction://hlinksldjump" r:id="rId20"/>
          </p:cNvPr>
          <p:cNvSpPr txBox="1"/>
          <p:nvPr/>
        </p:nvSpPr>
        <p:spPr>
          <a:xfrm>
            <a:off x="247125" y="3961450"/>
            <a:ext cx="1723200" cy="451500"/>
          </a:xfrm>
          <a:prstGeom prst="rect">
            <a:avLst/>
          </a:prstGeom>
          <a:solidFill>
            <a:srgbClr val="EA9999"/>
          </a:solidFill>
          <a:ln cap="flat" cmpd="sng" w="9525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latin typeface="Comic Sans MS"/>
                <a:ea typeface="Comic Sans MS"/>
                <a:cs typeface="Comic Sans MS"/>
                <a:sym typeface="Comic Sans MS"/>
              </a:rPr>
              <a:t>Je porte une chemise blanche avec une cravate.</a:t>
            </a:r>
            <a:endParaRPr sz="9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25" name="Google Shape;325;p25"/>
          <p:cNvSpPr txBox="1"/>
          <p:nvPr/>
        </p:nvSpPr>
        <p:spPr>
          <a:xfrm>
            <a:off x="3270500" y="169175"/>
            <a:ext cx="1115400" cy="3711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latin typeface="Comic Sans MS"/>
                <a:ea typeface="Comic Sans MS"/>
                <a:cs typeface="Comic Sans MS"/>
                <a:sym typeface="Comic Sans MS"/>
              </a:rPr>
              <a:t>Pour filles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26" name="Google Shape;326;p25"/>
          <p:cNvSpPr txBox="1"/>
          <p:nvPr/>
        </p:nvSpPr>
        <p:spPr>
          <a:xfrm>
            <a:off x="6907175" y="169175"/>
            <a:ext cx="1270500" cy="3711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latin typeface="Comic Sans MS"/>
                <a:ea typeface="Comic Sans MS"/>
                <a:cs typeface="Comic Sans MS"/>
                <a:sym typeface="Comic Sans MS"/>
              </a:rPr>
              <a:t>Pour garçons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27" name="Google Shape;327;p25"/>
          <p:cNvSpPr txBox="1"/>
          <p:nvPr/>
        </p:nvSpPr>
        <p:spPr>
          <a:xfrm>
            <a:off x="3063188" y="540275"/>
            <a:ext cx="1661100" cy="37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300">
                <a:latin typeface="Comic Sans MS"/>
                <a:ea typeface="Comic Sans MS"/>
                <a:cs typeface="Comic Sans MS"/>
                <a:sym typeface="Comic Sans MS"/>
              </a:rPr>
              <a:t>Je porte… </a:t>
            </a:r>
            <a:endParaRPr sz="23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28" name="Google Shape;328;p25"/>
          <p:cNvSpPr txBox="1"/>
          <p:nvPr/>
        </p:nvSpPr>
        <p:spPr>
          <a:xfrm>
            <a:off x="6711863" y="540275"/>
            <a:ext cx="1661100" cy="37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300">
                <a:latin typeface="Comic Sans MS"/>
                <a:ea typeface="Comic Sans MS"/>
                <a:cs typeface="Comic Sans MS"/>
                <a:sym typeface="Comic Sans MS"/>
              </a:rPr>
              <a:t>Je porte… </a:t>
            </a:r>
            <a:endParaRPr sz="23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29" name="Google Shape;329;p25"/>
          <p:cNvSpPr txBox="1"/>
          <p:nvPr/>
        </p:nvSpPr>
        <p:spPr>
          <a:xfrm>
            <a:off x="8123675" y="4449200"/>
            <a:ext cx="900300" cy="627000"/>
          </a:xfrm>
          <a:prstGeom prst="rect">
            <a:avLst/>
          </a:prstGeom>
          <a:solidFill>
            <a:srgbClr val="FCE5CD"/>
          </a:solidFill>
          <a:ln cap="flat" cmpd="sng" w="9525">
            <a:solidFill>
              <a:srgbClr val="E6913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 u="sng">
                <a:latin typeface="Comic Sans MS"/>
                <a:ea typeface="Comic Sans MS"/>
                <a:cs typeface="Comic Sans MS"/>
                <a:sym typeface="Comic Sans MS"/>
              </a:rPr>
              <a:t>Note: </a:t>
            </a:r>
            <a:br>
              <a:rPr b="1" lang="en-GB" sz="1100" u="sng"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i="1" lang="en-GB" sz="1100">
                <a:latin typeface="Comic Sans MS"/>
                <a:ea typeface="Comic Sans MS"/>
                <a:cs typeface="Comic Sans MS"/>
                <a:sym typeface="Comic Sans MS"/>
              </a:rPr>
              <a:t>and = et </a:t>
            </a:r>
            <a:br>
              <a:rPr i="1" lang="en-GB" sz="1100"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lang="en-GB" sz="1100">
                <a:latin typeface="Comic Sans MS"/>
                <a:ea typeface="Comic Sans MS"/>
                <a:cs typeface="Comic Sans MS"/>
                <a:sym typeface="Comic Sans MS"/>
              </a:rPr>
              <a:t>in French</a:t>
            </a:r>
            <a:endParaRPr sz="11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26"/>
          <p:cNvSpPr txBox="1"/>
          <p:nvPr/>
        </p:nvSpPr>
        <p:spPr>
          <a:xfrm>
            <a:off x="216050" y="1478775"/>
            <a:ext cx="1841400" cy="3376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latin typeface="Comic Sans MS"/>
                <a:ea typeface="Comic Sans MS"/>
                <a:cs typeface="Comic Sans MS"/>
                <a:sym typeface="Comic Sans MS"/>
              </a:rPr>
              <a:t>To win the game</a:t>
            </a:r>
            <a:r>
              <a:rPr lang="en-GB" sz="1000">
                <a:latin typeface="Comic Sans MS"/>
                <a:ea typeface="Comic Sans MS"/>
                <a:cs typeface="Comic Sans MS"/>
                <a:sym typeface="Comic Sans MS"/>
              </a:rPr>
              <a:t>, click the correct answer! </a:t>
            </a:r>
            <a:endParaRPr sz="10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000">
                <a:latin typeface="Comic Sans MS"/>
                <a:ea typeface="Comic Sans MS"/>
                <a:cs typeface="Comic Sans MS"/>
                <a:sym typeface="Comic Sans MS"/>
              </a:rPr>
              <a:t>4) Identify which phrase is NOT included in the translation of the sentence:</a:t>
            </a:r>
            <a:br>
              <a:rPr b="1" lang="en-GB" sz="1000"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b="1" lang="en-GB" sz="1000">
                <a:latin typeface="Comic Sans MS"/>
                <a:ea typeface="Comic Sans MS"/>
                <a:cs typeface="Comic Sans MS"/>
                <a:sym typeface="Comic Sans MS"/>
              </a:rPr>
              <a:t>“</a:t>
            </a:r>
            <a:r>
              <a:rPr lang="en-GB" sz="1000">
                <a:latin typeface="Comic Sans MS"/>
                <a:ea typeface="Comic Sans MS"/>
                <a:cs typeface="Comic Sans MS"/>
                <a:sym typeface="Comic Sans MS"/>
              </a:rPr>
              <a:t>I wear a blazer, trousers, a tie, and a shirt.” </a:t>
            </a:r>
            <a:endParaRPr sz="10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335" name="Google Shape;335;p26"/>
          <p:cNvPicPr preferRelativeResize="0"/>
          <p:nvPr/>
        </p:nvPicPr>
        <p:blipFill rotWithShape="1">
          <a:blip r:embed="rId4">
            <a:alphaModFix/>
          </a:blip>
          <a:srcRect b="0" l="27653" r="26157" t="0"/>
          <a:stretch/>
        </p:blipFill>
        <p:spPr>
          <a:xfrm>
            <a:off x="1958925" y="812775"/>
            <a:ext cx="3901475" cy="3921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68800" y="999038"/>
            <a:ext cx="624399" cy="451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77788" y="1083550"/>
            <a:ext cx="1014275" cy="1236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26"/>
          <p:cNvPicPr preferRelativeResize="0"/>
          <p:nvPr/>
        </p:nvPicPr>
        <p:blipFill rotWithShape="1">
          <a:blip r:embed="rId4">
            <a:alphaModFix/>
          </a:blip>
          <a:srcRect b="0" l="27653" r="26157" t="0"/>
          <a:stretch/>
        </p:blipFill>
        <p:spPr>
          <a:xfrm>
            <a:off x="5393212" y="812775"/>
            <a:ext cx="3901475" cy="3921001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26"/>
          <p:cNvSpPr txBox="1"/>
          <p:nvPr/>
        </p:nvSpPr>
        <p:spPr>
          <a:xfrm>
            <a:off x="101600" y="74375"/>
            <a:ext cx="1841400" cy="5607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Mon uniforme scolaire </a:t>
            </a:r>
            <a:r>
              <a:rPr b="1" lang="en-GB" sz="1200"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endParaRPr b="1" sz="12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latin typeface="Comic Sans MS"/>
                <a:ea typeface="Comic Sans MS"/>
                <a:cs typeface="Comic Sans MS"/>
                <a:sym typeface="Comic Sans MS"/>
              </a:rPr>
              <a:t>Year 7 French</a:t>
            </a:r>
            <a:endParaRPr sz="12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340" name="Google Shape;340;p2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59134" y="718975"/>
            <a:ext cx="1014275" cy="6759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47625" y="999013"/>
            <a:ext cx="624399" cy="451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2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743325" y="1177013"/>
            <a:ext cx="1661000" cy="166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2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351611" y="1151938"/>
            <a:ext cx="1270577" cy="1533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26"/>
          <p:cNvPicPr preferRelativeResize="0"/>
          <p:nvPr/>
        </p:nvPicPr>
        <p:blipFill rotWithShape="1">
          <a:blip r:embed="rId5">
            <a:alphaModFix/>
          </a:blip>
          <a:srcRect b="24681" l="34766" r="34201" t="0"/>
          <a:stretch/>
        </p:blipFill>
        <p:spPr>
          <a:xfrm>
            <a:off x="7910337" y="987313"/>
            <a:ext cx="283252" cy="371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2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flipH="1">
            <a:off x="7869266" y="1412062"/>
            <a:ext cx="283250" cy="11407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2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827525" y="4106658"/>
            <a:ext cx="1014274" cy="6271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26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787900" y="4016457"/>
            <a:ext cx="481811" cy="560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26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6520652" y="1122027"/>
            <a:ext cx="1270601" cy="170308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26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5619513" y="1083550"/>
            <a:ext cx="1478025" cy="1816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26"/>
          <p:cNvPicPr preferRelativeResize="0"/>
          <p:nvPr/>
        </p:nvPicPr>
        <p:blipFill rotWithShape="1">
          <a:blip r:embed="rId5">
            <a:alphaModFix/>
          </a:blip>
          <a:srcRect b="24681" l="34766" r="34201" t="0"/>
          <a:stretch/>
        </p:blipFill>
        <p:spPr>
          <a:xfrm>
            <a:off x="6175579" y="987325"/>
            <a:ext cx="203451" cy="371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26"/>
          <p:cNvPicPr preferRelativeResize="0"/>
          <p:nvPr/>
        </p:nvPicPr>
        <p:blipFill rotWithShape="1">
          <a:blip r:embed="rId5">
            <a:alphaModFix/>
          </a:blip>
          <a:srcRect b="24681" l="34766" r="34201" t="0"/>
          <a:stretch/>
        </p:blipFill>
        <p:spPr>
          <a:xfrm>
            <a:off x="6962549" y="1011925"/>
            <a:ext cx="283252" cy="371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82350" y="1005700"/>
            <a:ext cx="624399" cy="451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2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657425" y="1170325"/>
            <a:ext cx="1661000" cy="166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2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274373" y="1151951"/>
            <a:ext cx="1270577" cy="1533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26"/>
          <p:cNvPicPr preferRelativeResize="0"/>
          <p:nvPr/>
        </p:nvPicPr>
        <p:blipFill rotWithShape="1">
          <a:blip r:embed="rId5">
            <a:alphaModFix/>
          </a:blip>
          <a:srcRect b="24681" l="34766" r="34201" t="0"/>
          <a:stretch/>
        </p:blipFill>
        <p:spPr>
          <a:xfrm>
            <a:off x="3792025" y="987325"/>
            <a:ext cx="283252" cy="371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2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flipH="1">
            <a:off x="3792029" y="1412062"/>
            <a:ext cx="283250" cy="11407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2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272150" y="4106658"/>
            <a:ext cx="1014274" cy="6271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26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 rot="1952139">
            <a:off x="4114388" y="3789502"/>
            <a:ext cx="628748" cy="9242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26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2784450" y="1122025"/>
            <a:ext cx="1149699" cy="170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26"/>
          <p:cNvPicPr preferRelativeResize="0"/>
          <p:nvPr/>
        </p:nvPicPr>
        <p:blipFill rotWithShape="1">
          <a:blip r:embed="rId5">
            <a:alphaModFix/>
          </a:blip>
          <a:srcRect b="24681" l="34766" r="34201" t="0"/>
          <a:stretch/>
        </p:blipFill>
        <p:spPr>
          <a:xfrm>
            <a:off x="3217661" y="1011925"/>
            <a:ext cx="283252" cy="371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26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1961313" y="1010172"/>
            <a:ext cx="1442776" cy="18166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26"/>
          <p:cNvPicPr preferRelativeResize="0"/>
          <p:nvPr/>
        </p:nvPicPr>
        <p:blipFill rotWithShape="1">
          <a:blip r:embed="rId5">
            <a:alphaModFix/>
          </a:blip>
          <a:srcRect b="24681" l="34766" r="34201" t="0"/>
          <a:stretch/>
        </p:blipFill>
        <p:spPr>
          <a:xfrm>
            <a:off x="2580987" y="987325"/>
            <a:ext cx="203451" cy="371225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26"/>
          <p:cNvSpPr txBox="1"/>
          <p:nvPr/>
        </p:nvSpPr>
        <p:spPr>
          <a:xfrm>
            <a:off x="2201213" y="1995351"/>
            <a:ext cx="929400" cy="3249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latin typeface="Architects Daughter"/>
                <a:ea typeface="Architects Daughter"/>
                <a:cs typeface="Architects Daughter"/>
                <a:sym typeface="Architects Daughter"/>
              </a:rPr>
              <a:t>Une veste noire</a:t>
            </a:r>
            <a:endParaRPr sz="700"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latin typeface="Architects Daughter"/>
                <a:ea typeface="Architects Daughter"/>
                <a:cs typeface="Architects Daughter"/>
                <a:sym typeface="Architects Daughter"/>
              </a:rPr>
              <a:t>(avec le logo)</a:t>
            </a:r>
            <a:endParaRPr sz="70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364" name="Google Shape;364;p26"/>
          <p:cNvSpPr txBox="1"/>
          <p:nvPr/>
        </p:nvSpPr>
        <p:spPr>
          <a:xfrm>
            <a:off x="2973475" y="2438250"/>
            <a:ext cx="771600" cy="3249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latin typeface="Architects Daughter"/>
                <a:ea typeface="Architects Daughter"/>
                <a:cs typeface="Architects Daughter"/>
                <a:sym typeface="Architects Daughter"/>
              </a:rPr>
              <a:t>Un pull noir</a:t>
            </a:r>
            <a:endParaRPr sz="700"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(avec le logo)</a:t>
            </a:r>
            <a:endParaRPr sz="70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365" name="Google Shape;365;p26"/>
          <p:cNvSpPr txBox="1"/>
          <p:nvPr/>
        </p:nvSpPr>
        <p:spPr>
          <a:xfrm>
            <a:off x="3417150" y="2928363"/>
            <a:ext cx="1115400" cy="2739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latin typeface="Architects Daughter"/>
                <a:ea typeface="Architects Daughter"/>
                <a:cs typeface="Architects Daughter"/>
                <a:sym typeface="Architects Daughter"/>
              </a:rPr>
              <a:t>Une chemise blanche</a:t>
            </a:r>
            <a:endParaRPr sz="70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366" name="Google Shape;366;p26"/>
          <p:cNvSpPr txBox="1"/>
          <p:nvPr/>
        </p:nvSpPr>
        <p:spPr>
          <a:xfrm>
            <a:off x="4777238" y="2434800"/>
            <a:ext cx="900300" cy="2739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latin typeface="Architects Daughter"/>
                <a:ea typeface="Architects Daughter"/>
                <a:cs typeface="Architects Daughter"/>
                <a:sym typeface="Architects Daughter"/>
              </a:rPr>
              <a:t>Un pantalon noir</a:t>
            </a:r>
            <a:endParaRPr sz="70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367" name="Google Shape;367;p26"/>
          <p:cNvSpPr txBox="1"/>
          <p:nvPr/>
        </p:nvSpPr>
        <p:spPr>
          <a:xfrm>
            <a:off x="4919738" y="1884613"/>
            <a:ext cx="771600" cy="2739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latin typeface="Architects Daughter"/>
                <a:ea typeface="Architects Daughter"/>
                <a:cs typeface="Architects Daughter"/>
                <a:sym typeface="Architects Daughter"/>
              </a:rPr>
              <a:t>Une jupe noire</a:t>
            </a:r>
            <a:endParaRPr sz="70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368" name="Google Shape;368;p26"/>
          <p:cNvSpPr txBox="1"/>
          <p:nvPr/>
        </p:nvSpPr>
        <p:spPr>
          <a:xfrm>
            <a:off x="4215450" y="3230375"/>
            <a:ext cx="1027200" cy="3711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latin typeface="Architects Daughter"/>
                <a:ea typeface="Architects Daughter"/>
                <a:cs typeface="Architects Daughter"/>
                <a:sym typeface="Architects Daughter"/>
              </a:rPr>
              <a:t>Une cravate rouge, noire et doré</a:t>
            </a:r>
            <a:endParaRPr sz="70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369" name="Google Shape;369;p26"/>
          <p:cNvSpPr txBox="1"/>
          <p:nvPr/>
        </p:nvSpPr>
        <p:spPr>
          <a:xfrm>
            <a:off x="2100600" y="4577150"/>
            <a:ext cx="929400" cy="3711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latin typeface="Architects Daughter"/>
                <a:ea typeface="Architects Daughter"/>
                <a:cs typeface="Architects Daughter"/>
                <a:sym typeface="Architects Daughter"/>
              </a:rPr>
              <a:t>Des chaussures noires</a:t>
            </a:r>
            <a:endParaRPr sz="80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370" name="Google Shape;370;p26"/>
          <p:cNvSpPr txBox="1"/>
          <p:nvPr/>
        </p:nvSpPr>
        <p:spPr>
          <a:xfrm>
            <a:off x="4347725" y="4484375"/>
            <a:ext cx="900300" cy="3711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latin typeface="Architects Daughter"/>
                <a:ea typeface="Architects Daughter"/>
                <a:cs typeface="Architects Daughter"/>
                <a:sym typeface="Architects Daughter"/>
              </a:rPr>
              <a:t>Des collants noirs et opaques</a:t>
            </a:r>
            <a:endParaRPr sz="70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371" name="Google Shape;371;p26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 rot="-1424589">
            <a:off x="3126344" y="4080076"/>
            <a:ext cx="733730" cy="418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26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 rot="-1424589">
            <a:off x="3280939" y="4211024"/>
            <a:ext cx="733730" cy="418362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p26"/>
          <p:cNvSpPr txBox="1"/>
          <p:nvPr/>
        </p:nvSpPr>
        <p:spPr>
          <a:xfrm>
            <a:off x="3238700" y="4620475"/>
            <a:ext cx="900300" cy="3711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latin typeface="Architects Daughter"/>
                <a:ea typeface="Architects Daughter"/>
                <a:cs typeface="Architects Daughter"/>
                <a:sym typeface="Architects Daughter"/>
              </a:rPr>
              <a:t>Des chaussettes blanches</a:t>
            </a:r>
            <a:endParaRPr sz="70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374" name="Google Shape;374;p26"/>
          <p:cNvSpPr txBox="1"/>
          <p:nvPr/>
        </p:nvSpPr>
        <p:spPr>
          <a:xfrm>
            <a:off x="6909038" y="4577150"/>
            <a:ext cx="900300" cy="3711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latin typeface="Architects Daughter"/>
                <a:ea typeface="Architects Daughter"/>
                <a:cs typeface="Architects Daughter"/>
                <a:sym typeface="Architects Daughter"/>
              </a:rPr>
              <a:t>Des chaussettes noires</a:t>
            </a:r>
            <a:endParaRPr sz="70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cxnSp>
        <p:nvCxnSpPr>
          <p:cNvPr id="375" name="Google Shape;375;p26"/>
          <p:cNvCxnSpPr>
            <a:stCxn id="365" idx="0"/>
          </p:cNvCxnSpPr>
          <p:nvPr/>
        </p:nvCxnSpPr>
        <p:spPr>
          <a:xfrm rot="10800000">
            <a:off x="3962250" y="2603463"/>
            <a:ext cx="12600" cy="324900"/>
          </a:xfrm>
          <a:prstGeom prst="straightConnector1">
            <a:avLst/>
          </a:prstGeom>
          <a:noFill/>
          <a:ln cap="flat" cmpd="sng" w="19050">
            <a:solidFill>
              <a:srgbClr val="FFFF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76" name="Google Shape;376;p26"/>
          <p:cNvCxnSpPr>
            <a:stCxn id="368" idx="0"/>
          </p:cNvCxnSpPr>
          <p:nvPr/>
        </p:nvCxnSpPr>
        <p:spPr>
          <a:xfrm rot="10800000">
            <a:off x="3987150" y="2438075"/>
            <a:ext cx="741900" cy="792300"/>
          </a:xfrm>
          <a:prstGeom prst="straightConnector1">
            <a:avLst/>
          </a:prstGeom>
          <a:noFill/>
          <a:ln cap="flat" cmpd="sng" w="19050">
            <a:solidFill>
              <a:srgbClr val="FFFF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77" name="Google Shape;377;p26">
            <a:hlinkClick action="ppaction://hlinksldjump" r:id="rId17"/>
          </p:cNvPr>
          <p:cNvSpPr txBox="1"/>
          <p:nvPr/>
        </p:nvSpPr>
        <p:spPr>
          <a:xfrm>
            <a:off x="278775" y="3070525"/>
            <a:ext cx="741900" cy="371100"/>
          </a:xfrm>
          <a:prstGeom prst="rect">
            <a:avLst/>
          </a:prstGeom>
          <a:solidFill>
            <a:srgbClr val="EA9999"/>
          </a:solidFill>
          <a:ln cap="flat" cmpd="sng" w="9525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latin typeface="Comic Sans MS"/>
                <a:ea typeface="Comic Sans MS"/>
                <a:cs typeface="Comic Sans MS"/>
                <a:sym typeface="Comic Sans MS"/>
              </a:rPr>
              <a:t>Je porte</a:t>
            </a:r>
            <a:endParaRPr sz="10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78" name="Google Shape;378;p26">
            <a:hlinkClick action="ppaction://hlinksldjump" r:id="rId18"/>
          </p:cNvPr>
          <p:cNvSpPr txBox="1"/>
          <p:nvPr/>
        </p:nvSpPr>
        <p:spPr>
          <a:xfrm>
            <a:off x="1102100" y="3070525"/>
            <a:ext cx="840000" cy="371100"/>
          </a:xfrm>
          <a:prstGeom prst="rect">
            <a:avLst/>
          </a:prstGeom>
          <a:solidFill>
            <a:srgbClr val="EA9999"/>
          </a:solidFill>
          <a:ln cap="flat" cmpd="sng" w="9525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latin typeface="Comic Sans MS"/>
                <a:ea typeface="Comic Sans MS"/>
                <a:cs typeface="Comic Sans MS"/>
                <a:sym typeface="Comic Sans MS"/>
              </a:rPr>
              <a:t>Un pantalon</a:t>
            </a:r>
            <a:endParaRPr sz="9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79" name="Google Shape;379;p26">
            <a:hlinkClick action="ppaction://hlinksldjump" r:id="rId19"/>
          </p:cNvPr>
          <p:cNvSpPr txBox="1"/>
          <p:nvPr/>
        </p:nvSpPr>
        <p:spPr>
          <a:xfrm>
            <a:off x="1057400" y="3539550"/>
            <a:ext cx="929400" cy="324900"/>
          </a:xfrm>
          <a:prstGeom prst="rect">
            <a:avLst/>
          </a:prstGeom>
          <a:solidFill>
            <a:srgbClr val="EA9999"/>
          </a:solidFill>
          <a:ln cap="flat" cmpd="sng" w="9525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latin typeface="Comic Sans MS"/>
                <a:ea typeface="Comic Sans MS"/>
                <a:cs typeface="Comic Sans MS"/>
                <a:sym typeface="Comic Sans MS"/>
              </a:rPr>
              <a:t>Une chemise</a:t>
            </a:r>
            <a:endParaRPr sz="10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80" name="Google Shape;380;p26"/>
          <p:cNvSpPr txBox="1"/>
          <p:nvPr/>
        </p:nvSpPr>
        <p:spPr>
          <a:xfrm>
            <a:off x="3270500" y="169175"/>
            <a:ext cx="1115400" cy="3711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latin typeface="Comic Sans MS"/>
                <a:ea typeface="Comic Sans MS"/>
                <a:cs typeface="Comic Sans MS"/>
                <a:sym typeface="Comic Sans MS"/>
              </a:rPr>
              <a:t>Pour filles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81" name="Google Shape;381;p26"/>
          <p:cNvSpPr txBox="1"/>
          <p:nvPr/>
        </p:nvSpPr>
        <p:spPr>
          <a:xfrm>
            <a:off x="6907175" y="169175"/>
            <a:ext cx="1270500" cy="3711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latin typeface="Comic Sans MS"/>
                <a:ea typeface="Comic Sans MS"/>
                <a:cs typeface="Comic Sans MS"/>
                <a:sym typeface="Comic Sans MS"/>
              </a:rPr>
              <a:t>Pour garçons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82" name="Google Shape;382;p26"/>
          <p:cNvSpPr txBox="1"/>
          <p:nvPr/>
        </p:nvSpPr>
        <p:spPr>
          <a:xfrm>
            <a:off x="3063188" y="540275"/>
            <a:ext cx="1661100" cy="37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300">
                <a:latin typeface="Comic Sans MS"/>
                <a:ea typeface="Comic Sans MS"/>
                <a:cs typeface="Comic Sans MS"/>
                <a:sym typeface="Comic Sans MS"/>
              </a:rPr>
              <a:t>Je porte… </a:t>
            </a:r>
            <a:endParaRPr sz="23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83" name="Google Shape;383;p26"/>
          <p:cNvSpPr txBox="1"/>
          <p:nvPr/>
        </p:nvSpPr>
        <p:spPr>
          <a:xfrm>
            <a:off x="6711863" y="540275"/>
            <a:ext cx="1661100" cy="37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300">
                <a:latin typeface="Comic Sans MS"/>
                <a:ea typeface="Comic Sans MS"/>
                <a:cs typeface="Comic Sans MS"/>
                <a:sym typeface="Comic Sans MS"/>
              </a:rPr>
              <a:t>Je porte… </a:t>
            </a:r>
            <a:endParaRPr sz="23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84" name="Google Shape;384;p26"/>
          <p:cNvSpPr txBox="1"/>
          <p:nvPr/>
        </p:nvSpPr>
        <p:spPr>
          <a:xfrm>
            <a:off x="8123675" y="4449200"/>
            <a:ext cx="900300" cy="627000"/>
          </a:xfrm>
          <a:prstGeom prst="rect">
            <a:avLst/>
          </a:prstGeom>
          <a:solidFill>
            <a:srgbClr val="FCE5CD"/>
          </a:solidFill>
          <a:ln cap="flat" cmpd="sng" w="9525">
            <a:solidFill>
              <a:srgbClr val="E6913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 u="sng">
                <a:latin typeface="Comic Sans MS"/>
                <a:ea typeface="Comic Sans MS"/>
                <a:cs typeface="Comic Sans MS"/>
                <a:sym typeface="Comic Sans MS"/>
              </a:rPr>
              <a:t>Note:</a:t>
            </a:r>
            <a:r>
              <a:rPr lang="en-GB" sz="1100"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br>
              <a:rPr lang="en-GB" sz="1100"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i="1" lang="en-GB" sz="1100">
                <a:latin typeface="Comic Sans MS"/>
                <a:ea typeface="Comic Sans MS"/>
                <a:cs typeface="Comic Sans MS"/>
                <a:sym typeface="Comic Sans MS"/>
              </a:rPr>
              <a:t>and = et </a:t>
            </a:r>
            <a:br>
              <a:rPr i="1" lang="en-GB" sz="1100"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lang="en-GB" sz="1100">
                <a:latin typeface="Comic Sans MS"/>
                <a:ea typeface="Comic Sans MS"/>
                <a:cs typeface="Comic Sans MS"/>
                <a:sym typeface="Comic Sans MS"/>
              </a:rPr>
              <a:t>in French</a:t>
            </a:r>
            <a:endParaRPr sz="11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85" name="Google Shape;385;p26">
            <a:hlinkClick action="ppaction://hlinksldjump" r:id="rId20"/>
          </p:cNvPr>
          <p:cNvSpPr txBox="1"/>
          <p:nvPr/>
        </p:nvSpPr>
        <p:spPr>
          <a:xfrm>
            <a:off x="247125" y="3539550"/>
            <a:ext cx="741900" cy="324900"/>
          </a:xfrm>
          <a:prstGeom prst="rect">
            <a:avLst/>
          </a:prstGeom>
          <a:solidFill>
            <a:srgbClr val="EA9999"/>
          </a:solidFill>
          <a:ln cap="flat" cmpd="sng" w="9525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latin typeface="Comic Sans MS"/>
                <a:ea typeface="Comic Sans MS"/>
                <a:cs typeface="Comic Sans MS"/>
                <a:sym typeface="Comic Sans MS"/>
              </a:rPr>
              <a:t>Un pull</a:t>
            </a:r>
            <a:endParaRPr sz="10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86" name="Google Shape;386;p26">
            <a:hlinkClick action="ppaction://hlinksldjump" r:id="rId21"/>
          </p:cNvPr>
          <p:cNvSpPr txBox="1"/>
          <p:nvPr/>
        </p:nvSpPr>
        <p:spPr>
          <a:xfrm>
            <a:off x="1308100" y="3962375"/>
            <a:ext cx="678600" cy="324900"/>
          </a:xfrm>
          <a:prstGeom prst="rect">
            <a:avLst/>
          </a:prstGeom>
          <a:solidFill>
            <a:srgbClr val="EA9999"/>
          </a:solidFill>
          <a:ln cap="flat" cmpd="sng" w="9525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latin typeface="Comic Sans MS"/>
                <a:ea typeface="Comic Sans MS"/>
                <a:cs typeface="Comic Sans MS"/>
                <a:sym typeface="Comic Sans MS"/>
              </a:rPr>
              <a:t>Et</a:t>
            </a:r>
            <a:endParaRPr sz="10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87" name="Google Shape;387;p26">
            <a:hlinkClick action="ppaction://hlinksldjump" r:id="rId22"/>
          </p:cNvPr>
          <p:cNvSpPr txBox="1"/>
          <p:nvPr/>
        </p:nvSpPr>
        <p:spPr>
          <a:xfrm>
            <a:off x="278775" y="3962375"/>
            <a:ext cx="929400" cy="324900"/>
          </a:xfrm>
          <a:prstGeom prst="rect">
            <a:avLst/>
          </a:prstGeom>
          <a:solidFill>
            <a:srgbClr val="EA9999"/>
          </a:solidFill>
          <a:ln cap="flat" cmpd="sng" w="9525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latin typeface="Comic Sans MS"/>
                <a:ea typeface="Comic Sans MS"/>
                <a:cs typeface="Comic Sans MS"/>
                <a:sym typeface="Comic Sans MS"/>
              </a:rPr>
              <a:t>Une veste</a:t>
            </a:r>
            <a:endParaRPr sz="10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88" name="Google Shape;388;p26">
            <a:hlinkClick action="ppaction://hlinksldjump" r:id="rId23"/>
          </p:cNvPr>
          <p:cNvSpPr txBox="1"/>
          <p:nvPr/>
        </p:nvSpPr>
        <p:spPr>
          <a:xfrm>
            <a:off x="691700" y="4385200"/>
            <a:ext cx="1027200" cy="324900"/>
          </a:xfrm>
          <a:prstGeom prst="rect">
            <a:avLst/>
          </a:prstGeom>
          <a:solidFill>
            <a:srgbClr val="EA9999"/>
          </a:solidFill>
          <a:ln cap="flat" cmpd="sng" w="9525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latin typeface="Comic Sans MS"/>
                <a:ea typeface="Comic Sans MS"/>
                <a:cs typeface="Comic Sans MS"/>
                <a:sym typeface="Comic Sans MS"/>
              </a:rPr>
              <a:t>Une cravate</a:t>
            </a:r>
            <a:endParaRPr sz="10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3" name="Google Shape;393;p27"/>
          <p:cNvPicPr preferRelativeResize="0"/>
          <p:nvPr/>
        </p:nvPicPr>
        <p:blipFill rotWithShape="1">
          <a:blip r:embed="rId4">
            <a:alphaModFix/>
          </a:blip>
          <a:srcRect b="0" l="27653" r="26157" t="0"/>
          <a:stretch/>
        </p:blipFill>
        <p:spPr>
          <a:xfrm>
            <a:off x="5472462" y="812775"/>
            <a:ext cx="3901475" cy="3921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Google Shape;394;p27"/>
          <p:cNvPicPr preferRelativeResize="0"/>
          <p:nvPr/>
        </p:nvPicPr>
        <p:blipFill rotWithShape="1">
          <a:blip r:embed="rId4">
            <a:alphaModFix/>
          </a:blip>
          <a:srcRect b="0" l="27653" r="26157" t="0"/>
          <a:stretch/>
        </p:blipFill>
        <p:spPr>
          <a:xfrm>
            <a:off x="1958925" y="812775"/>
            <a:ext cx="3901475" cy="3921001"/>
          </a:xfrm>
          <a:prstGeom prst="rect">
            <a:avLst/>
          </a:prstGeom>
          <a:noFill/>
          <a:ln>
            <a:noFill/>
          </a:ln>
        </p:spPr>
      </p:pic>
      <p:sp>
        <p:nvSpPr>
          <p:cNvPr id="395" name="Google Shape;395;p27"/>
          <p:cNvSpPr txBox="1"/>
          <p:nvPr/>
        </p:nvSpPr>
        <p:spPr>
          <a:xfrm>
            <a:off x="101600" y="74375"/>
            <a:ext cx="1841400" cy="5607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Meine Schuluniform</a:t>
            </a:r>
            <a:r>
              <a:rPr b="1" lang="en-GB" sz="1200"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endParaRPr b="1" sz="12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latin typeface="Comic Sans MS"/>
                <a:ea typeface="Comic Sans MS"/>
                <a:cs typeface="Comic Sans MS"/>
                <a:sym typeface="Comic Sans MS"/>
              </a:rPr>
              <a:t>Year 7 German</a:t>
            </a:r>
            <a:endParaRPr sz="12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96" name="Google Shape;396;p27"/>
          <p:cNvSpPr txBox="1"/>
          <p:nvPr/>
        </p:nvSpPr>
        <p:spPr>
          <a:xfrm>
            <a:off x="2877275" y="98600"/>
            <a:ext cx="1661100" cy="3711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latin typeface="Comic Sans MS"/>
                <a:ea typeface="Comic Sans MS"/>
                <a:cs typeface="Comic Sans MS"/>
                <a:sym typeface="Comic Sans MS"/>
              </a:rPr>
              <a:t>Für Mädchen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97" name="Google Shape;397;p27"/>
          <p:cNvSpPr txBox="1"/>
          <p:nvPr/>
        </p:nvSpPr>
        <p:spPr>
          <a:xfrm>
            <a:off x="6556300" y="121700"/>
            <a:ext cx="1661100" cy="3711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latin typeface="Comic Sans MS"/>
                <a:ea typeface="Comic Sans MS"/>
                <a:cs typeface="Comic Sans MS"/>
                <a:sym typeface="Comic Sans MS"/>
              </a:rPr>
              <a:t>Für Jungen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398" name="Google Shape;398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47625" y="999013"/>
            <a:ext cx="624399" cy="451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82350" y="1005700"/>
            <a:ext cx="624399" cy="451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598725" y="1177013"/>
            <a:ext cx="1661000" cy="166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57425" y="1170325"/>
            <a:ext cx="1661000" cy="166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Google Shape;402;p2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274373" y="1151951"/>
            <a:ext cx="1270577" cy="1533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p27"/>
          <p:cNvPicPr preferRelativeResize="0"/>
          <p:nvPr/>
        </p:nvPicPr>
        <p:blipFill rotWithShape="1">
          <a:blip r:embed="rId5">
            <a:alphaModFix/>
          </a:blip>
          <a:srcRect b="24681" l="34766" r="34201" t="0"/>
          <a:stretch/>
        </p:blipFill>
        <p:spPr>
          <a:xfrm>
            <a:off x="3792025" y="987325"/>
            <a:ext cx="283252" cy="371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Google Shape;404;p2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207011" y="1151938"/>
            <a:ext cx="1270577" cy="1533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p27"/>
          <p:cNvPicPr preferRelativeResize="0"/>
          <p:nvPr/>
        </p:nvPicPr>
        <p:blipFill rotWithShape="1">
          <a:blip r:embed="rId5">
            <a:alphaModFix/>
          </a:blip>
          <a:srcRect b="24681" l="34766" r="34201" t="0"/>
          <a:stretch/>
        </p:blipFill>
        <p:spPr>
          <a:xfrm>
            <a:off x="7724662" y="987313"/>
            <a:ext cx="283252" cy="371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p2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3792029" y="1412062"/>
            <a:ext cx="283250" cy="1140777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2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7724666" y="1412062"/>
            <a:ext cx="283250" cy="1140777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68800" y="999038"/>
            <a:ext cx="624399" cy="451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Google Shape;409;p2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272150" y="4106658"/>
            <a:ext cx="1014274" cy="627117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Google Shape;410;p2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827525" y="4106658"/>
            <a:ext cx="1014274" cy="627117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Google Shape;411;p2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577788" y="1083550"/>
            <a:ext cx="1014275" cy="1236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Google Shape;412;p2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740144" y="3960875"/>
            <a:ext cx="529556" cy="616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Google Shape;413;p27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rot="1952139">
            <a:off x="4065063" y="3834677"/>
            <a:ext cx="628748" cy="9242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p27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6535827" y="1122027"/>
            <a:ext cx="1270601" cy="1703084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Google Shape;415;p27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5634951" y="1095213"/>
            <a:ext cx="1478025" cy="1816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" name="Google Shape;416;p27"/>
          <p:cNvPicPr preferRelativeResize="0"/>
          <p:nvPr/>
        </p:nvPicPr>
        <p:blipFill rotWithShape="1">
          <a:blip r:embed="rId5">
            <a:alphaModFix/>
          </a:blip>
          <a:srcRect b="24681" l="34766" r="34201" t="0"/>
          <a:stretch/>
        </p:blipFill>
        <p:spPr>
          <a:xfrm>
            <a:off x="6254616" y="1035213"/>
            <a:ext cx="203451" cy="371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" name="Google Shape;417;p27"/>
          <p:cNvPicPr preferRelativeResize="0"/>
          <p:nvPr/>
        </p:nvPicPr>
        <p:blipFill rotWithShape="1">
          <a:blip r:embed="rId5">
            <a:alphaModFix/>
          </a:blip>
          <a:srcRect b="24681" l="34766" r="34201" t="0"/>
          <a:stretch/>
        </p:blipFill>
        <p:spPr>
          <a:xfrm>
            <a:off x="7006424" y="1011925"/>
            <a:ext cx="283252" cy="371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" name="Google Shape;418;p27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2784450" y="1122025"/>
            <a:ext cx="1149699" cy="170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9" name="Google Shape;419;p27"/>
          <p:cNvPicPr preferRelativeResize="0"/>
          <p:nvPr/>
        </p:nvPicPr>
        <p:blipFill rotWithShape="1">
          <a:blip r:embed="rId5">
            <a:alphaModFix/>
          </a:blip>
          <a:srcRect b="24681" l="34766" r="34201" t="0"/>
          <a:stretch/>
        </p:blipFill>
        <p:spPr>
          <a:xfrm>
            <a:off x="3217661" y="1011925"/>
            <a:ext cx="283252" cy="371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" name="Google Shape;420;p27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1961313" y="1010172"/>
            <a:ext cx="1442776" cy="1816682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Google Shape;421;p27"/>
          <p:cNvPicPr preferRelativeResize="0"/>
          <p:nvPr/>
        </p:nvPicPr>
        <p:blipFill rotWithShape="1">
          <a:blip r:embed="rId5">
            <a:alphaModFix/>
          </a:blip>
          <a:srcRect b="24681" l="34766" r="34201" t="0"/>
          <a:stretch/>
        </p:blipFill>
        <p:spPr>
          <a:xfrm>
            <a:off x="2580987" y="987325"/>
            <a:ext cx="203451" cy="371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Google Shape;422;p27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505674" y="635076"/>
            <a:ext cx="1027149" cy="61627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Google Shape;423;p27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 rot="-1424589">
            <a:off x="3126344" y="4080076"/>
            <a:ext cx="733730" cy="418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27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 rot="-1424589">
            <a:off x="3280939" y="4211024"/>
            <a:ext cx="733730" cy="418362"/>
          </a:xfrm>
          <a:prstGeom prst="rect">
            <a:avLst/>
          </a:prstGeom>
          <a:noFill/>
          <a:ln>
            <a:noFill/>
          </a:ln>
        </p:spPr>
      </p:pic>
      <p:sp>
        <p:nvSpPr>
          <p:cNvPr id="425" name="Google Shape;425;p27"/>
          <p:cNvSpPr txBox="1"/>
          <p:nvPr/>
        </p:nvSpPr>
        <p:spPr>
          <a:xfrm>
            <a:off x="3404100" y="2919750"/>
            <a:ext cx="949500" cy="2607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latin typeface="Architects Daughter"/>
                <a:ea typeface="Architects Daughter"/>
                <a:cs typeface="Architects Daughter"/>
                <a:sym typeface="Architects Daughter"/>
              </a:rPr>
              <a:t>ein weißes Hemd</a:t>
            </a:r>
            <a:endParaRPr sz="700"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latin typeface="Architects Daughter"/>
                <a:ea typeface="Architects Daughter"/>
                <a:cs typeface="Architects Daughter"/>
                <a:sym typeface="Architects Daughter"/>
              </a:rPr>
              <a:t> </a:t>
            </a:r>
            <a:endParaRPr sz="700"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426" name="Google Shape;426;p27"/>
          <p:cNvSpPr txBox="1"/>
          <p:nvPr/>
        </p:nvSpPr>
        <p:spPr>
          <a:xfrm>
            <a:off x="4152000" y="3286625"/>
            <a:ext cx="1149600" cy="3249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latin typeface="Architects Daughter"/>
                <a:ea typeface="Architects Daughter"/>
                <a:cs typeface="Architects Daughter"/>
                <a:sym typeface="Architects Daughter"/>
              </a:rPr>
              <a:t>eine rote, schwarze und goldene Krawatte</a:t>
            </a:r>
            <a:endParaRPr sz="700"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latin typeface="Architects Daughter"/>
                <a:ea typeface="Architects Daughter"/>
                <a:cs typeface="Architects Daughter"/>
                <a:sym typeface="Architects Daughter"/>
              </a:rPr>
              <a:t> </a:t>
            </a:r>
            <a:endParaRPr sz="700"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cxnSp>
        <p:nvCxnSpPr>
          <p:cNvPr id="427" name="Google Shape;427;p27"/>
          <p:cNvCxnSpPr/>
          <p:nvPr/>
        </p:nvCxnSpPr>
        <p:spPr>
          <a:xfrm rot="10800000">
            <a:off x="3962250" y="2603463"/>
            <a:ext cx="12600" cy="324900"/>
          </a:xfrm>
          <a:prstGeom prst="straightConnector1">
            <a:avLst/>
          </a:prstGeom>
          <a:noFill/>
          <a:ln cap="flat" cmpd="sng" w="19050">
            <a:solidFill>
              <a:srgbClr val="FFFF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28" name="Google Shape;428;p27"/>
          <p:cNvCxnSpPr>
            <a:stCxn id="426" idx="0"/>
          </p:cNvCxnSpPr>
          <p:nvPr/>
        </p:nvCxnSpPr>
        <p:spPr>
          <a:xfrm rot="10800000">
            <a:off x="4141800" y="2438225"/>
            <a:ext cx="585000" cy="848400"/>
          </a:xfrm>
          <a:prstGeom prst="straightConnector1">
            <a:avLst/>
          </a:prstGeom>
          <a:noFill/>
          <a:ln cap="flat" cmpd="sng" w="19050">
            <a:solidFill>
              <a:srgbClr val="FFFF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29" name="Google Shape;429;p27"/>
          <p:cNvSpPr txBox="1"/>
          <p:nvPr/>
        </p:nvSpPr>
        <p:spPr>
          <a:xfrm>
            <a:off x="4700950" y="2386200"/>
            <a:ext cx="840000" cy="3711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latin typeface="Architects Daughter"/>
                <a:ea typeface="Architects Daughter"/>
                <a:cs typeface="Architects Daughter"/>
                <a:sym typeface="Architects Daughter"/>
              </a:rPr>
              <a:t>eine schwarze Hose</a:t>
            </a:r>
            <a:endParaRPr sz="700"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latin typeface="Architects Daughter"/>
                <a:ea typeface="Architects Daughter"/>
                <a:cs typeface="Architects Daughter"/>
                <a:sym typeface="Architects Daughter"/>
              </a:rPr>
              <a:t> </a:t>
            </a:r>
            <a:endParaRPr sz="700"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430" name="Google Shape;430;p27"/>
          <p:cNvSpPr txBox="1"/>
          <p:nvPr/>
        </p:nvSpPr>
        <p:spPr>
          <a:xfrm>
            <a:off x="4830800" y="1485775"/>
            <a:ext cx="949500" cy="3711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latin typeface="Architects Daughter"/>
                <a:ea typeface="Architects Daughter"/>
                <a:cs typeface="Architects Daughter"/>
                <a:sym typeface="Architects Daughter"/>
              </a:rPr>
              <a:t>einen schwarzen Rock</a:t>
            </a:r>
            <a:endParaRPr sz="700"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latin typeface="Architects Daughter"/>
                <a:ea typeface="Architects Daughter"/>
                <a:cs typeface="Architects Daughter"/>
                <a:sym typeface="Architects Daughter"/>
              </a:rPr>
              <a:t> </a:t>
            </a:r>
            <a:endParaRPr sz="700"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431" name="Google Shape;431;p27"/>
          <p:cNvSpPr txBox="1"/>
          <p:nvPr/>
        </p:nvSpPr>
        <p:spPr>
          <a:xfrm>
            <a:off x="2428438" y="4628450"/>
            <a:ext cx="701700" cy="3711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latin typeface="Architects Daughter"/>
                <a:ea typeface="Architects Daughter"/>
                <a:cs typeface="Architects Daughter"/>
                <a:sym typeface="Architects Daughter"/>
              </a:rPr>
              <a:t>schwarze Schuhe</a:t>
            </a:r>
            <a:endParaRPr sz="80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432" name="Google Shape;432;p27"/>
          <p:cNvSpPr txBox="1"/>
          <p:nvPr/>
        </p:nvSpPr>
        <p:spPr>
          <a:xfrm>
            <a:off x="3404099" y="4628450"/>
            <a:ext cx="624300" cy="3711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latin typeface="Architects Daughter"/>
                <a:ea typeface="Architects Daughter"/>
                <a:cs typeface="Architects Daughter"/>
                <a:sym typeface="Architects Daughter"/>
              </a:rPr>
              <a:t>weiße Socken</a:t>
            </a:r>
            <a:endParaRPr sz="80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433" name="Google Shape;433;p27"/>
          <p:cNvSpPr txBox="1"/>
          <p:nvPr/>
        </p:nvSpPr>
        <p:spPr>
          <a:xfrm>
            <a:off x="4244825" y="4577900"/>
            <a:ext cx="840000" cy="4515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latin typeface="Architects Daughter"/>
                <a:ea typeface="Architects Daughter"/>
                <a:cs typeface="Architects Daughter"/>
                <a:sym typeface="Architects Daughter"/>
              </a:rPr>
              <a:t>schwarze undurchsichtige Strumpfhose</a:t>
            </a:r>
            <a:endParaRPr sz="70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434" name="Google Shape;434;p27"/>
          <p:cNvSpPr txBox="1"/>
          <p:nvPr/>
        </p:nvSpPr>
        <p:spPr>
          <a:xfrm>
            <a:off x="7072350" y="4484400"/>
            <a:ext cx="701700" cy="3711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latin typeface="Architects Daughter"/>
                <a:ea typeface="Architects Daughter"/>
                <a:cs typeface="Architects Daughter"/>
                <a:sym typeface="Architects Daughter"/>
              </a:rPr>
              <a:t>schwarze Socken</a:t>
            </a:r>
            <a:endParaRPr sz="80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435" name="Google Shape;435;p27"/>
          <p:cNvSpPr txBox="1"/>
          <p:nvPr/>
        </p:nvSpPr>
        <p:spPr>
          <a:xfrm>
            <a:off x="137750" y="1610550"/>
            <a:ext cx="1661100" cy="3245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latin typeface="Comic Sans MS"/>
                <a:ea typeface="Comic Sans MS"/>
                <a:cs typeface="Comic Sans MS"/>
                <a:sym typeface="Comic Sans MS"/>
              </a:rPr>
              <a:t>To continue to the next slide, click the correct answer! </a:t>
            </a:r>
            <a:endParaRPr sz="11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>
                <a:latin typeface="Comic Sans MS"/>
                <a:ea typeface="Comic Sans MS"/>
                <a:cs typeface="Comic Sans MS"/>
                <a:sym typeface="Comic Sans MS"/>
              </a:rPr>
              <a:t>1) Of the following options, which is not a part of the boys school uniform? </a:t>
            </a:r>
            <a:endParaRPr b="1" sz="11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36" name="Google Shape;436;p27"/>
          <p:cNvSpPr txBox="1"/>
          <p:nvPr/>
        </p:nvSpPr>
        <p:spPr>
          <a:xfrm>
            <a:off x="2753388" y="532288"/>
            <a:ext cx="1925700" cy="37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900">
                <a:latin typeface="Comic Sans MS"/>
                <a:ea typeface="Comic Sans MS"/>
                <a:cs typeface="Comic Sans MS"/>
                <a:sym typeface="Comic Sans MS"/>
              </a:rPr>
              <a:t>Ich trage...</a:t>
            </a:r>
            <a:endParaRPr b="1" sz="19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37" name="Google Shape;437;p27"/>
          <p:cNvSpPr txBox="1"/>
          <p:nvPr/>
        </p:nvSpPr>
        <p:spPr>
          <a:xfrm>
            <a:off x="6549900" y="531413"/>
            <a:ext cx="1925700" cy="37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900">
                <a:latin typeface="Comic Sans MS"/>
                <a:ea typeface="Comic Sans MS"/>
                <a:cs typeface="Comic Sans MS"/>
                <a:sym typeface="Comic Sans MS"/>
              </a:rPr>
              <a:t>Ich trage...</a:t>
            </a:r>
            <a:endParaRPr b="1" sz="19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38" name="Google Shape;438;p27"/>
          <p:cNvSpPr txBox="1"/>
          <p:nvPr/>
        </p:nvSpPr>
        <p:spPr>
          <a:xfrm>
            <a:off x="8123675" y="4449200"/>
            <a:ext cx="900300" cy="627000"/>
          </a:xfrm>
          <a:prstGeom prst="rect">
            <a:avLst/>
          </a:prstGeom>
          <a:solidFill>
            <a:srgbClr val="FCE5CD"/>
          </a:solidFill>
          <a:ln cap="flat" cmpd="sng" w="9525">
            <a:solidFill>
              <a:srgbClr val="E6913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 u="sng">
                <a:latin typeface="Comic Sans MS"/>
                <a:ea typeface="Comic Sans MS"/>
                <a:cs typeface="Comic Sans MS"/>
                <a:sym typeface="Comic Sans MS"/>
              </a:rPr>
              <a:t>Note:</a:t>
            </a:r>
            <a:r>
              <a:rPr lang="en-GB" sz="1100"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br>
              <a:rPr lang="en-GB" sz="1100"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i="1" lang="en-GB" sz="1100">
                <a:latin typeface="Comic Sans MS"/>
                <a:ea typeface="Comic Sans MS"/>
                <a:cs typeface="Comic Sans MS"/>
                <a:sym typeface="Comic Sans MS"/>
              </a:rPr>
              <a:t>and = und </a:t>
            </a:r>
            <a:br>
              <a:rPr i="1" lang="en-GB" sz="1100"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lang="en-GB" sz="1100">
                <a:latin typeface="Comic Sans MS"/>
                <a:ea typeface="Comic Sans MS"/>
                <a:cs typeface="Comic Sans MS"/>
                <a:sym typeface="Comic Sans MS"/>
              </a:rPr>
              <a:t>in German</a:t>
            </a:r>
            <a:endParaRPr sz="11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39" name="Google Shape;439;p27">
            <a:hlinkClick action="ppaction://hlinksldjump" r:id="rId17"/>
          </p:cNvPr>
          <p:cNvSpPr txBox="1"/>
          <p:nvPr/>
        </p:nvSpPr>
        <p:spPr>
          <a:xfrm>
            <a:off x="247125" y="3367025"/>
            <a:ext cx="1346100" cy="371100"/>
          </a:xfrm>
          <a:prstGeom prst="rect">
            <a:avLst/>
          </a:prstGeom>
          <a:solidFill>
            <a:srgbClr val="EA9999"/>
          </a:solidFill>
          <a:ln cap="flat" cmpd="sng" w="9525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latin typeface="Comic Sans MS"/>
                <a:ea typeface="Comic Sans MS"/>
                <a:cs typeface="Comic Sans MS"/>
                <a:sym typeface="Comic Sans MS"/>
              </a:rPr>
              <a:t>eine Krawatte</a:t>
            </a:r>
            <a:endParaRPr sz="11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40" name="Google Shape;440;p27">
            <a:hlinkClick action="ppaction://hlinksldjump" r:id="rId18"/>
          </p:cNvPr>
          <p:cNvSpPr txBox="1"/>
          <p:nvPr/>
        </p:nvSpPr>
        <p:spPr>
          <a:xfrm>
            <a:off x="247125" y="3817275"/>
            <a:ext cx="1346100" cy="371100"/>
          </a:xfrm>
          <a:prstGeom prst="rect">
            <a:avLst/>
          </a:prstGeom>
          <a:solidFill>
            <a:srgbClr val="EA9999"/>
          </a:solidFill>
          <a:ln cap="flat" cmpd="sng" w="9525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latin typeface="Comic Sans MS"/>
                <a:ea typeface="Comic Sans MS"/>
                <a:cs typeface="Comic Sans MS"/>
                <a:sym typeface="Comic Sans MS"/>
              </a:rPr>
              <a:t>e</a:t>
            </a:r>
            <a:r>
              <a:rPr lang="en-GB" sz="1100">
                <a:latin typeface="Comic Sans MS"/>
                <a:ea typeface="Comic Sans MS"/>
                <a:cs typeface="Comic Sans MS"/>
                <a:sym typeface="Comic Sans MS"/>
              </a:rPr>
              <a:t>in Rock</a:t>
            </a:r>
            <a:endParaRPr sz="11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41" name="Google Shape;441;p27">
            <a:hlinkClick action="ppaction://hlinksldjump" r:id="rId19"/>
          </p:cNvPr>
          <p:cNvSpPr txBox="1"/>
          <p:nvPr/>
        </p:nvSpPr>
        <p:spPr>
          <a:xfrm>
            <a:off x="247125" y="4267525"/>
            <a:ext cx="1346100" cy="371100"/>
          </a:xfrm>
          <a:prstGeom prst="rect">
            <a:avLst/>
          </a:prstGeom>
          <a:solidFill>
            <a:srgbClr val="EA9999"/>
          </a:solidFill>
          <a:ln cap="flat" cmpd="sng" w="9525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latin typeface="Comic Sans MS"/>
                <a:ea typeface="Comic Sans MS"/>
                <a:cs typeface="Comic Sans MS"/>
                <a:sym typeface="Comic Sans MS"/>
              </a:rPr>
              <a:t>e</a:t>
            </a:r>
            <a:r>
              <a:rPr lang="en-GB" sz="1100">
                <a:latin typeface="Comic Sans MS"/>
                <a:ea typeface="Comic Sans MS"/>
                <a:cs typeface="Comic Sans MS"/>
                <a:sym typeface="Comic Sans MS"/>
              </a:rPr>
              <a:t>ine Hose</a:t>
            </a:r>
            <a:endParaRPr sz="11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cxnSp>
        <p:nvCxnSpPr>
          <p:cNvPr id="442" name="Google Shape;442;p27"/>
          <p:cNvCxnSpPr>
            <a:stCxn id="443" idx="0"/>
          </p:cNvCxnSpPr>
          <p:nvPr/>
        </p:nvCxnSpPr>
        <p:spPr>
          <a:xfrm flipH="1" rot="10800000">
            <a:off x="2880550" y="2380350"/>
            <a:ext cx="443700" cy="444000"/>
          </a:xfrm>
          <a:prstGeom prst="straightConnector1">
            <a:avLst/>
          </a:prstGeom>
          <a:noFill/>
          <a:ln cap="flat" cmpd="sng" w="19050">
            <a:solidFill>
              <a:srgbClr val="FFFF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44" name="Google Shape;444;p27"/>
          <p:cNvSpPr txBox="1"/>
          <p:nvPr/>
        </p:nvSpPr>
        <p:spPr>
          <a:xfrm>
            <a:off x="2218313" y="2062425"/>
            <a:ext cx="900300" cy="4515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latin typeface="Architects Daughter"/>
                <a:ea typeface="Architects Daughter"/>
                <a:cs typeface="Architects Daughter"/>
                <a:sym typeface="Architects Daughter"/>
              </a:rPr>
              <a:t>einen schwarzen Blazer (mit einem Logo)</a:t>
            </a:r>
            <a:endParaRPr sz="700"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latin typeface="Architects Daughter"/>
                <a:ea typeface="Architects Daughter"/>
                <a:cs typeface="Architects Daughter"/>
                <a:sym typeface="Architects Daughter"/>
              </a:rPr>
              <a:t> </a:t>
            </a:r>
            <a:endParaRPr sz="700"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445" name="Google Shape;445;p27"/>
          <p:cNvSpPr txBox="1"/>
          <p:nvPr/>
        </p:nvSpPr>
        <p:spPr>
          <a:xfrm>
            <a:off x="2430400" y="2824350"/>
            <a:ext cx="900300" cy="4515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latin typeface="Architects Daughter"/>
                <a:ea typeface="Architects Daughter"/>
                <a:cs typeface="Architects Daughter"/>
                <a:sym typeface="Architects Daughter"/>
              </a:rPr>
              <a:t>einen schwarzen Pullover (mit einem  Logo)</a:t>
            </a:r>
            <a:endParaRPr sz="700"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latin typeface="Architects Daughter"/>
                <a:ea typeface="Architects Daughter"/>
                <a:cs typeface="Architects Daughter"/>
                <a:sym typeface="Architects Daughter"/>
              </a:rPr>
              <a:t> </a:t>
            </a:r>
            <a:endParaRPr sz="700"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" name="Google Shape;450;p28"/>
          <p:cNvPicPr preferRelativeResize="0"/>
          <p:nvPr/>
        </p:nvPicPr>
        <p:blipFill rotWithShape="1">
          <a:blip r:embed="rId4">
            <a:alphaModFix/>
          </a:blip>
          <a:srcRect b="0" l="27653" r="26157" t="0"/>
          <a:stretch/>
        </p:blipFill>
        <p:spPr>
          <a:xfrm>
            <a:off x="5472462" y="812775"/>
            <a:ext cx="3901475" cy="3921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51" name="Google Shape;451;p28"/>
          <p:cNvPicPr preferRelativeResize="0"/>
          <p:nvPr/>
        </p:nvPicPr>
        <p:blipFill rotWithShape="1">
          <a:blip r:embed="rId4">
            <a:alphaModFix/>
          </a:blip>
          <a:srcRect b="0" l="27653" r="26157" t="0"/>
          <a:stretch/>
        </p:blipFill>
        <p:spPr>
          <a:xfrm>
            <a:off x="1958925" y="812775"/>
            <a:ext cx="3901475" cy="3921001"/>
          </a:xfrm>
          <a:prstGeom prst="rect">
            <a:avLst/>
          </a:prstGeom>
          <a:noFill/>
          <a:ln>
            <a:noFill/>
          </a:ln>
        </p:spPr>
      </p:pic>
      <p:sp>
        <p:nvSpPr>
          <p:cNvPr id="452" name="Google Shape;452;p28"/>
          <p:cNvSpPr txBox="1"/>
          <p:nvPr/>
        </p:nvSpPr>
        <p:spPr>
          <a:xfrm>
            <a:off x="101600" y="74375"/>
            <a:ext cx="1841400" cy="5607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Meine Schuluniform</a:t>
            </a:r>
            <a:r>
              <a:rPr b="1" lang="en-GB" sz="1200"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endParaRPr b="1" sz="12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latin typeface="Comic Sans MS"/>
                <a:ea typeface="Comic Sans MS"/>
                <a:cs typeface="Comic Sans MS"/>
                <a:sym typeface="Comic Sans MS"/>
              </a:rPr>
              <a:t>Year 7 German</a:t>
            </a:r>
            <a:endParaRPr sz="12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453" name="Google Shape;453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47625" y="999013"/>
            <a:ext cx="624399" cy="451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" name="Google Shape;454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82350" y="1005700"/>
            <a:ext cx="624399" cy="451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55" name="Google Shape;455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598725" y="1177013"/>
            <a:ext cx="1661000" cy="166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" name="Google Shape;456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57425" y="1170325"/>
            <a:ext cx="1661000" cy="166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" name="Google Shape;457;p2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274373" y="1151951"/>
            <a:ext cx="1270577" cy="1533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" name="Google Shape;458;p28"/>
          <p:cNvPicPr preferRelativeResize="0"/>
          <p:nvPr/>
        </p:nvPicPr>
        <p:blipFill rotWithShape="1">
          <a:blip r:embed="rId5">
            <a:alphaModFix/>
          </a:blip>
          <a:srcRect b="24681" l="34766" r="34201" t="0"/>
          <a:stretch/>
        </p:blipFill>
        <p:spPr>
          <a:xfrm>
            <a:off x="3792025" y="987325"/>
            <a:ext cx="283252" cy="371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2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207011" y="1151938"/>
            <a:ext cx="1270577" cy="1533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28"/>
          <p:cNvPicPr preferRelativeResize="0"/>
          <p:nvPr/>
        </p:nvPicPr>
        <p:blipFill rotWithShape="1">
          <a:blip r:embed="rId5">
            <a:alphaModFix/>
          </a:blip>
          <a:srcRect b="24681" l="34766" r="34201" t="0"/>
          <a:stretch/>
        </p:blipFill>
        <p:spPr>
          <a:xfrm>
            <a:off x="7724662" y="987313"/>
            <a:ext cx="283252" cy="371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Google Shape;461;p2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3792029" y="1412062"/>
            <a:ext cx="283250" cy="1140777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p2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7724666" y="1412062"/>
            <a:ext cx="283250" cy="1140777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" name="Google Shape;463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68800" y="999038"/>
            <a:ext cx="624399" cy="451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4" name="Google Shape;464;p2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272150" y="4106658"/>
            <a:ext cx="1014274" cy="627117"/>
          </a:xfrm>
          <a:prstGeom prst="rect">
            <a:avLst/>
          </a:prstGeom>
          <a:noFill/>
          <a:ln>
            <a:noFill/>
          </a:ln>
        </p:spPr>
      </p:pic>
      <p:pic>
        <p:nvPicPr>
          <p:cNvPr id="465" name="Google Shape;465;p2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827525" y="4106658"/>
            <a:ext cx="1014274" cy="627117"/>
          </a:xfrm>
          <a:prstGeom prst="rect">
            <a:avLst/>
          </a:prstGeom>
          <a:noFill/>
          <a:ln>
            <a:noFill/>
          </a:ln>
        </p:spPr>
      </p:pic>
      <p:pic>
        <p:nvPicPr>
          <p:cNvPr id="466" name="Google Shape;466;p2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577788" y="1083550"/>
            <a:ext cx="1014275" cy="1236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67" name="Google Shape;467;p28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740144" y="3960875"/>
            <a:ext cx="529556" cy="616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468" name="Google Shape;468;p28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rot="1952139">
            <a:off x="4065063" y="3834677"/>
            <a:ext cx="628748" cy="9242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" name="Google Shape;469;p28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2784450" y="1122025"/>
            <a:ext cx="1149699" cy="170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Google Shape;470;p28"/>
          <p:cNvPicPr preferRelativeResize="0"/>
          <p:nvPr/>
        </p:nvPicPr>
        <p:blipFill rotWithShape="1">
          <a:blip r:embed="rId5">
            <a:alphaModFix/>
          </a:blip>
          <a:srcRect b="24681" l="34766" r="34201" t="0"/>
          <a:stretch/>
        </p:blipFill>
        <p:spPr>
          <a:xfrm>
            <a:off x="3217661" y="1011925"/>
            <a:ext cx="283252" cy="371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1" name="Google Shape;471;p28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1961313" y="1010172"/>
            <a:ext cx="1442776" cy="1816682"/>
          </a:xfrm>
          <a:prstGeom prst="rect">
            <a:avLst/>
          </a:prstGeom>
          <a:noFill/>
          <a:ln>
            <a:noFill/>
          </a:ln>
        </p:spPr>
      </p:pic>
      <p:pic>
        <p:nvPicPr>
          <p:cNvPr id="472" name="Google Shape;472;p28"/>
          <p:cNvPicPr preferRelativeResize="0"/>
          <p:nvPr/>
        </p:nvPicPr>
        <p:blipFill rotWithShape="1">
          <a:blip r:embed="rId5">
            <a:alphaModFix/>
          </a:blip>
          <a:srcRect b="24681" l="34766" r="34201" t="0"/>
          <a:stretch/>
        </p:blipFill>
        <p:spPr>
          <a:xfrm>
            <a:off x="2580987" y="987325"/>
            <a:ext cx="203451" cy="371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3" name="Google Shape;473;p28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505674" y="635076"/>
            <a:ext cx="1027149" cy="616278"/>
          </a:xfrm>
          <a:prstGeom prst="rect">
            <a:avLst/>
          </a:prstGeom>
          <a:noFill/>
          <a:ln>
            <a:noFill/>
          </a:ln>
        </p:spPr>
      </p:pic>
      <p:pic>
        <p:nvPicPr>
          <p:cNvPr id="474" name="Google Shape;474;p28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 rot="-1424589">
            <a:off x="3126344" y="4080076"/>
            <a:ext cx="733730" cy="418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75" name="Google Shape;475;p28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 rot="-1424589">
            <a:off x="3280939" y="4211024"/>
            <a:ext cx="733730" cy="418362"/>
          </a:xfrm>
          <a:prstGeom prst="rect">
            <a:avLst/>
          </a:prstGeom>
          <a:noFill/>
          <a:ln>
            <a:noFill/>
          </a:ln>
        </p:spPr>
      </p:pic>
      <p:sp>
        <p:nvSpPr>
          <p:cNvPr id="476" name="Google Shape;476;p28"/>
          <p:cNvSpPr txBox="1"/>
          <p:nvPr/>
        </p:nvSpPr>
        <p:spPr>
          <a:xfrm>
            <a:off x="3404100" y="2919750"/>
            <a:ext cx="949500" cy="2607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latin typeface="Architects Daughter"/>
                <a:ea typeface="Architects Daughter"/>
                <a:cs typeface="Architects Daughter"/>
                <a:sym typeface="Architects Daughter"/>
              </a:rPr>
              <a:t>ein weißes Hemd</a:t>
            </a:r>
            <a:endParaRPr sz="700"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latin typeface="Architects Daughter"/>
                <a:ea typeface="Architects Daughter"/>
                <a:cs typeface="Architects Daughter"/>
                <a:sym typeface="Architects Daughter"/>
              </a:rPr>
              <a:t> </a:t>
            </a:r>
            <a:endParaRPr sz="700"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477" name="Google Shape;477;p28"/>
          <p:cNvSpPr txBox="1"/>
          <p:nvPr/>
        </p:nvSpPr>
        <p:spPr>
          <a:xfrm>
            <a:off x="4152000" y="3286625"/>
            <a:ext cx="1149600" cy="3249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latin typeface="Architects Daughter"/>
                <a:ea typeface="Architects Daughter"/>
                <a:cs typeface="Architects Daughter"/>
                <a:sym typeface="Architects Daughter"/>
              </a:rPr>
              <a:t>eine rote, schwarze und goldene Krawatte</a:t>
            </a:r>
            <a:endParaRPr sz="700"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latin typeface="Architects Daughter"/>
                <a:ea typeface="Architects Daughter"/>
                <a:cs typeface="Architects Daughter"/>
                <a:sym typeface="Architects Daughter"/>
              </a:rPr>
              <a:t> </a:t>
            </a:r>
            <a:endParaRPr sz="700"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cxnSp>
        <p:nvCxnSpPr>
          <p:cNvPr id="478" name="Google Shape;478;p28"/>
          <p:cNvCxnSpPr/>
          <p:nvPr/>
        </p:nvCxnSpPr>
        <p:spPr>
          <a:xfrm rot="10800000">
            <a:off x="3962250" y="2603463"/>
            <a:ext cx="12600" cy="324900"/>
          </a:xfrm>
          <a:prstGeom prst="straightConnector1">
            <a:avLst/>
          </a:prstGeom>
          <a:noFill/>
          <a:ln cap="flat" cmpd="sng" w="19050">
            <a:solidFill>
              <a:srgbClr val="FFFF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79" name="Google Shape;479;p28"/>
          <p:cNvCxnSpPr>
            <a:stCxn id="477" idx="0"/>
          </p:cNvCxnSpPr>
          <p:nvPr/>
        </p:nvCxnSpPr>
        <p:spPr>
          <a:xfrm rot="10800000">
            <a:off x="4141800" y="2438225"/>
            <a:ext cx="585000" cy="848400"/>
          </a:xfrm>
          <a:prstGeom prst="straightConnector1">
            <a:avLst/>
          </a:prstGeom>
          <a:noFill/>
          <a:ln cap="flat" cmpd="sng" w="19050">
            <a:solidFill>
              <a:srgbClr val="FFFF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80" name="Google Shape;480;p28"/>
          <p:cNvSpPr txBox="1"/>
          <p:nvPr/>
        </p:nvSpPr>
        <p:spPr>
          <a:xfrm>
            <a:off x="4700950" y="2386200"/>
            <a:ext cx="840000" cy="3711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latin typeface="Architects Daughter"/>
                <a:ea typeface="Architects Daughter"/>
                <a:cs typeface="Architects Daughter"/>
                <a:sym typeface="Architects Daughter"/>
              </a:rPr>
              <a:t>eine schwarze Hose</a:t>
            </a:r>
            <a:endParaRPr sz="700"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latin typeface="Architects Daughter"/>
                <a:ea typeface="Architects Daughter"/>
                <a:cs typeface="Architects Daughter"/>
                <a:sym typeface="Architects Daughter"/>
              </a:rPr>
              <a:t> </a:t>
            </a:r>
            <a:endParaRPr sz="700"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481" name="Google Shape;481;p28"/>
          <p:cNvSpPr txBox="1"/>
          <p:nvPr/>
        </p:nvSpPr>
        <p:spPr>
          <a:xfrm>
            <a:off x="2428438" y="4628450"/>
            <a:ext cx="701700" cy="3711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latin typeface="Architects Daughter"/>
                <a:ea typeface="Architects Daughter"/>
                <a:cs typeface="Architects Daughter"/>
                <a:sym typeface="Architects Daughter"/>
              </a:rPr>
              <a:t>schwarze Schuhe</a:t>
            </a:r>
            <a:endParaRPr sz="80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482" name="Google Shape;482;p28"/>
          <p:cNvSpPr txBox="1"/>
          <p:nvPr/>
        </p:nvSpPr>
        <p:spPr>
          <a:xfrm>
            <a:off x="3404099" y="4628450"/>
            <a:ext cx="624300" cy="3711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latin typeface="Architects Daughter"/>
                <a:ea typeface="Architects Daughter"/>
                <a:cs typeface="Architects Daughter"/>
                <a:sym typeface="Architects Daughter"/>
              </a:rPr>
              <a:t>weiße Socken</a:t>
            </a:r>
            <a:endParaRPr sz="80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483" name="Google Shape;483;p28"/>
          <p:cNvSpPr txBox="1"/>
          <p:nvPr/>
        </p:nvSpPr>
        <p:spPr>
          <a:xfrm>
            <a:off x="4244825" y="4577900"/>
            <a:ext cx="840000" cy="4515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latin typeface="Architects Daughter"/>
                <a:ea typeface="Architects Daughter"/>
                <a:cs typeface="Architects Daughter"/>
                <a:sym typeface="Architects Daughter"/>
              </a:rPr>
              <a:t>schwarze undurchsichtige Strumpfhose</a:t>
            </a:r>
            <a:endParaRPr sz="70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484" name="Google Shape;484;p28"/>
          <p:cNvSpPr txBox="1"/>
          <p:nvPr/>
        </p:nvSpPr>
        <p:spPr>
          <a:xfrm>
            <a:off x="7072350" y="4484400"/>
            <a:ext cx="701700" cy="3711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latin typeface="Architects Daughter"/>
                <a:ea typeface="Architects Daughter"/>
                <a:cs typeface="Architects Daughter"/>
                <a:sym typeface="Architects Daughter"/>
              </a:rPr>
              <a:t>schwarze Socken</a:t>
            </a:r>
            <a:endParaRPr sz="80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485" name="Google Shape;485;p28"/>
          <p:cNvSpPr txBox="1"/>
          <p:nvPr/>
        </p:nvSpPr>
        <p:spPr>
          <a:xfrm>
            <a:off x="137750" y="1610550"/>
            <a:ext cx="1661100" cy="3451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latin typeface="Comic Sans MS"/>
                <a:ea typeface="Comic Sans MS"/>
                <a:cs typeface="Comic Sans MS"/>
                <a:sym typeface="Comic Sans MS"/>
              </a:rPr>
              <a:t>To continue to the next slide, click the correct answer! </a:t>
            </a:r>
            <a:endParaRPr sz="11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>
                <a:latin typeface="Comic Sans MS"/>
                <a:ea typeface="Comic Sans MS"/>
                <a:cs typeface="Comic Sans MS"/>
                <a:sym typeface="Comic Sans MS"/>
              </a:rPr>
              <a:t>2) Of the following options, which colour is not a part of the uniform:</a:t>
            </a:r>
            <a:endParaRPr b="1" sz="11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86" name="Google Shape;486;p28"/>
          <p:cNvSpPr txBox="1"/>
          <p:nvPr/>
        </p:nvSpPr>
        <p:spPr>
          <a:xfrm>
            <a:off x="2877275" y="98600"/>
            <a:ext cx="1661100" cy="3711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latin typeface="Comic Sans MS"/>
                <a:ea typeface="Comic Sans MS"/>
                <a:cs typeface="Comic Sans MS"/>
                <a:sym typeface="Comic Sans MS"/>
              </a:rPr>
              <a:t>Für Mädchen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87" name="Google Shape;487;p28"/>
          <p:cNvSpPr txBox="1"/>
          <p:nvPr/>
        </p:nvSpPr>
        <p:spPr>
          <a:xfrm>
            <a:off x="6556300" y="121700"/>
            <a:ext cx="1661100" cy="3711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latin typeface="Comic Sans MS"/>
                <a:ea typeface="Comic Sans MS"/>
                <a:cs typeface="Comic Sans MS"/>
                <a:sym typeface="Comic Sans MS"/>
              </a:rPr>
              <a:t>Für Jungen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88" name="Google Shape;488;p28"/>
          <p:cNvSpPr txBox="1"/>
          <p:nvPr/>
        </p:nvSpPr>
        <p:spPr>
          <a:xfrm>
            <a:off x="2753388" y="532288"/>
            <a:ext cx="1925700" cy="37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900">
                <a:latin typeface="Comic Sans MS"/>
                <a:ea typeface="Comic Sans MS"/>
                <a:cs typeface="Comic Sans MS"/>
                <a:sym typeface="Comic Sans MS"/>
              </a:rPr>
              <a:t>Ich trage...</a:t>
            </a:r>
            <a:endParaRPr b="1" sz="19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89" name="Google Shape;489;p28"/>
          <p:cNvSpPr txBox="1"/>
          <p:nvPr/>
        </p:nvSpPr>
        <p:spPr>
          <a:xfrm>
            <a:off x="6549900" y="531413"/>
            <a:ext cx="1925700" cy="37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900">
                <a:latin typeface="Comic Sans MS"/>
                <a:ea typeface="Comic Sans MS"/>
                <a:cs typeface="Comic Sans MS"/>
                <a:sym typeface="Comic Sans MS"/>
              </a:rPr>
              <a:t>Ich trage...</a:t>
            </a:r>
            <a:endParaRPr b="1" sz="19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90" name="Google Shape;490;p28"/>
          <p:cNvSpPr txBox="1"/>
          <p:nvPr/>
        </p:nvSpPr>
        <p:spPr>
          <a:xfrm>
            <a:off x="8123675" y="4449200"/>
            <a:ext cx="900300" cy="627000"/>
          </a:xfrm>
          <a:prstGeom prst="rect">
            <a:avLst/>
          </a:prstGeom>
          <a:solidFill>
            <a:srgbClr val="FCE5CD"/>
          </a:solidFill>
          <a:ln cap="flat" cmpd="sng" w="9525">
            <a:solidFill>
              <a:srgbClr val="E6913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 u="sng">
                <a:latin typeface="Comic Sans MS"/>
                <a:ea typeface="Comic Sans MS"/>
                <a:cs typeface="Comic Sans MS"/>
                <a:sym typeface="Comic Sans MS"/>
              </a:rPr>
              <a:t>Note:</a:t>
            </a:r>
            <a:r>
              <a:rPr lang="en-GB" sz="1100"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br>
              <a:rPr lang="en-GB" sz="1100"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i="1" lang="en-GB" sz="1100">
                <a:latin typeface="Comic Sans MS"/>
                <a:ea typeface="Comic Sans MS"/>
                <a:cs typeface="Comic Sans MS"/>
                <a:sym typeface="Comic Sans MS"/>
              </a:rPr>
              <a:t>and = und </a:t>
            </a:r>
            <a:br>
              <a:rPr i="1" lang="en-GB" sz="1100"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lang="en-GB" sz="1100">
                <a:latin typeface="Comic Sans MS"/>
                <a:ea typeface="Comic Sans MS"/>
                <a:cs typeface="Comic Sans MS"/>
                <a:sym typeface="Comic Sans MS"/>
              </a:rPr>
              <a:t>in German</a:t>
            </a:r>
            <a:endParaRPr sz="11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91" name="Google Shape;491;p28">
            <a:hlinkClick action="ppaction://hlinksldjump" r:id="rId17"/>
          </p:cNvPr>
          <p:cNvSpPr txBox="1"/>
          <p:nvPr/>
        </p:nvSpPr>
        <p:spPr>
          <a:xfrm>
            <a:off x="247125" y="3367025"/>
            <a:ext cx="1346100" cy="328800"/>
          </a:xfrm>
          <a:prstGeom prst="rect">
            <a:avLst/>
          </a:prstGeom>
          <a:solidFill>
            <a:srgbClr val="EA9999"/>
          </a:solidFill>
          <a:ln cap="flat" cmpd="sng" w="9525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weiße(s</a:t>
            </a:r>
            <a:r>
              <a:rPr lang="en-GB" sz="1100">
                <a:latin typeface="Comic Sans MS"/>
                <a:ea typeface="Comic Sans MS"/>
                <a:cs typeface="Comic Sans MS"/>
                <a:sym typeface="Comic Sans MS"/>
              </a:rPr>
              <a:t>)</a:t>
            </a:r>
            <a:endParaRPr sz="11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92" name="Google Shape;492;p28">
            <a:hlinkClick action="ppaction://hlinksldjump" r:id="rId18"/>
          </p:cNvPr>
          <p:cNvSpPr txBox="1"/>
          <p:nvPr/>
        </p:nvSpPr>
        <p:spPr>
          <a:xfrm>
            <a:off x="247125" y="3785197"/>
            <a:ext cx="1346100" cy="328800"/>
          </a:xfrm>
          <a:prstGeom prst="rect">
            <a:avLst/>
          </a:prstGeom>
          <a:solidFill>
            <a:srgbClr val="EA9999"/>
          </a:solidFill>
          <a:ln cap="flat" cmpd="sng" w="9525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latin typeface="Comic Sans MS"/>
                <a:ea typeface="Comic Sans MS"/>
                <a:cs typeface="Comic Sans MS"/>
                <a:sym typeface="Comic Sans MS"/>
              </a:rPr>
              <a:t>schwarze</a:t>
            </a:r>
            <a:r>
              <a:rPr lang="en-GB" sz="1100">
                <a:latin typeface="Comic Sans MS"/>
                <a:ea typeface="Comic Sans MS"/>
                <a:cs typeface="Comic Sans MS"/>
                <a:sym typeface="Comic Sans MS"/>
              </a:rPr>
              <a:t>(n)</a:t>
            </a:r>
            <a:endParaRPr sz="11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93" name="Google Shape;493;p28">
            <a:hlinkClick action="ppaction://hlinksldjump" r:id="rId19"/>
          </p:cNvPr>
          <p:cNvSpPr txBox="1"/>
          <p:nvPr/>
        </p:nvSpPr>
        <p:spPr>
          <a:xfrm>
            <a:off x="247125" y="4203374"/>
            <a:ext cx="1346100" cy="328800"/>
          </a:xfrm>
          <a:prstGeom prst="rect">
            <a:avLst/>
          </a:prstGeom>
          <a:solidFill>
            <a:srgbClr val="EA9999"/>
          </a:solidFill>
          <a:ln cap="flat" cmpd="sng" w="9525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latin typeface="Comic Sans MS"/>
                <a:ea typeface="Comic Sans MS"/>
                <a:cs typeface="Comic Sans MS"/>
                <a:sym typeface="Comic Sans MS"/>
              </a:rPr>
              <a:t>grün</a:t>
            </a:r>
            <a:r>
              <a:rPr lang="en-GB" sz="1100">
                <a:latin typeface="Comic Sans MS"/>
                <a:ea typeface="Comic Sans MS"/>
                <a:cs typeface="Comic Sans MS"/>
                <a:sym typeface="Comic Sans MS"/>
              </a:rPr>
              <a:t>(e)</a:t>
            </a:r>
            <a:endParaRPr sz="11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94" name="Google Shape;494;p28">
            <a:hlinkClick action="ppaction://hlinksldjump" r:id="rId20"/>
          </p:cNvPr>
          <p:cNvSpPr txBox="1"/>
          <p:nvPr/>
        </p:nvSpPr>
        <p:spPr>
          <a:xfrm>
            <a:off x="247125" y="4621549"/>
            <a:ext cx="1346100" cy="328800"/>
          </a:xfrm>
          <a:prstGeom prst="rect">
            <a:avLst/>
          </a:prstGeom>
          <a:solidFill>
            <a:srgbClr val="EA9999"/>
          </a:solidFill>
          <a:ln cap="flat" cmpd="sng" w="9525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latin typeface="Comic Sans MS"/>
                <a:ea typeface="Comic Sans MS"/>
                <a:cs typeface="Comic Sans MS"/>
                <a:sym typeface="Comic Sans MS"/>
              </a:rPr>
              <a:t>rot(</a:t>
            </a:r>
            <a:r>
              <a:rPr lang="en-GB" sz="1100">
                <a:latin typeface="Comic Sans MS"/>
                <a:ea typeface="Comic Sans MS"/>
                <a:cs typeface="Comic Sans MS"/>
                <a:sym typeface="Comic Sans MS"/>
              </a:rPr>
              <a:t>e)</a:t>
            </a:r>
            <a:endParaRPr sz="11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495" name="Google Shape;495;p28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6535827" y="1122027"/>
            <a:ext cx="1270601" cy="170308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" name="Google Shape;496;p28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5634951" y="1095213"/>
            <a:ext cx="1478025" cy="1816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7" name="Google Shape;497;p28"/>
          <p:cNvPicPr preferRelativeResize="0"/>
          <p:nvPr/>
        </p:nvPicPr>
        <p:blipFill rotWithShape="1">
          <a:blip r:embed="rId5">
            <a:alphaModFix/>
          </a:blip>
          <a:srcRect b="24681" l="34766" r="34201" t="0"/>
          <a:stretch/>
        </p:blipFill>
        <p:spPr>
          <a:xfrm>
            <a:off x="6254616" y="1035213"/>
            <a:ext cx="203451" cy="371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8" name="Google Shape;498;p28"/>
          <p:cNvPicPr preferRelativeResize="0"/>
          <p:nvPr/>
        </p:nvPicPr>
        <p:blipFill rotWithShape="1">
          <a:blip r:embed="rId5">
            <a:alphaModFix/>
          </a:blip>
          <a:srcRect b="24681" l="34766" r="34201" t="0"/>
          <a:stretch/>
        </p:blipFill>
        <p:spPr>
          <a:xfrm>
            <a:off x="7006424" y="1011925"/>
            <a:ext cx="283252" cy="371225"/>
          </a:xfrm>
          <a:prstGeom prst="rect">
            <a:avLst/>
          </a:prstGeom>
          <a:noFill/>
          <a:ln>
            <a:noFill/>
          </a:ln>
        </p:spPr>
      </p:pic>
      <p:sp>
        <p:nvSpPr>
          <p:cNvPr id="499" name="Google Shape;499;p28"/>
          <p:cNvSpPr txBox="1"/>
          <p:nvPr/>
        </p:nvSpPr>
        <p:spPr>
          <a:xfrm>
            <a:off x="4830800" y="1485775"/>
            <a:ext cx="949500" cy="3711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latin typeface="Architects Daughter"/>
                <a:ea typeface="Architects Daughter"/>
                <a:cs typeface="Architects Daughter"/>
                <a:sym typeface="Architects Daughter"/>
              </a:rPr>
              <a:t>einen schwarzen Rock</a:t>
            </a:r>
            <a:endParaRPr sz="700"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latin typeface="Architects Daughter"/>
                <a:ea typeface="Architects Daughter"/>
                <a:cs typeface="Architects Daughter"/>
                <a:sym typeface="Architects Daughter"/>
              </a:rPr>
              <a:t> </a:t>
            </a:r>
            <a:endParaRPr sz="700"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cxnSp>
        <p:nvCxnSpPr>
          <p:cNvPr id="500" name="Google Shape;500;p28"/>
          <p:cNvCxnSpPr>
            <a:stCxn id="501" idx="0"/>
          </p:cNvCxnSpPr>
          <p:nvPr/>
        </p:nvCxnSpPr>
        <p:spPr>
          <a:xfrm flipH="1" rot="10800000">
            <a:off x="2880550" y="2380350"/>
            <a:ext cx="443700" cy="444000"/>
          </a:xfrm>
          <a:prstGeom prst="straightConnector1">
            <a:avLst/>
          </a:prstGeom>
          <a:noFill/>
          <a:ln cap="flat" cmpd="sng" w="19050">
            <a:solidFill>
              <a:srgbClr val="FFFF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502" name="Google Shape;502;p28"/>
          <p:cNvSpPr txBox="1"/>
          <p:nvPr/>
        </p:nvSpPr>
        <p:spPr>
          <a:xfrm>
            <a:off x="2218313" y="2062425"/>
            <a:ext cx="900300" cy="4515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latin typeface="Architects Daughter"/>
                <a:ea typeface="Architects Daughter"/>
                <a:cs typeface="Architects Daughter"/>
                <a:sym typeface="Architects Daughter"/>
              </a:rPr>
              <a:t>einen schwarzen Blazer (mit einem Logo)</a:t>
            </a:r>
            <a:endParaRPr sz="700"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latin typeface="Architects Daughter"/>
                <a:ea typeface="Architects Daughter"/>
                <a:cs typeface="Architects Daughter"/>
                <a:sym typeface="Architects Daughter"/>
              </a:rPr>
              <a:t> </a:t>
            </a:r>
            <a:endParaRPr sz="700"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503" name="Google Shape;503;p28"/>
          <p:cNvSpPr txBox="1"/>
          <p:nvPr/>
        </p:nvSpPr>
        <p:spPr>
          <a:xfrm>
            <a:off x="2430400" y="2824350"/>
            <a:ext cx="900300" cy="4515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latin typeface="Architects Daughter"/>
                <a:ea typeface="Architects Daughter"/>
                <a:cs typeface="Architects Daughter"/>
                <a:sym typeface="Architects Daughter"/>
              </a:rPr>
              <a:t>einen schwarzen Pullover (mit einem  Logo)</a:t>
            </a:r>
            <a:endParaRPr sz="700"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latin typeface="Architects Daughter"/>
                <a:ea typeface="Architects Daughter"/>
                <a:cs typeface="Architects Daughter"/>
                <a:sym typeface="Architects Daughter"/>
              </a:rPr>
              <a:t> </a:t>
            </a:r>
            <a:endParaRPr sz="700"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29"/>
          <p:cNvSpPr txBox="1"/>
          <p:nvPr/>
        </p:nvSpPr>
        <p:spPr>
          <a:xfrm>
            <a:off x="137750" y="1478775"/>
            <a:ext cx="1924800" cy="3469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latin typeface="Comic Sans MS"/>
                <a:ea typeface="Comic Sans MS"/>
                <a:cs typeface="Comic Sans MS"/>
                <a:sym typeface="Comic Sans MS"/>
              </a:rPr>
              <a:t>To continue to the next slide, click the correct answer! </a:t>
            </a:r>
            <a:endParaRPr sz="10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000">
                <a:latin typeface="Comic Sans MS"/>
                <a:ea typeface="Comic Sans MS"/>
                <a:cs typeface="Comic Sans MS"/>
                <a:sym typeface="Comic Sans MS"/>
              </a:rPr>
              <a:t>3) Identify which phrase translates the following sentence: </a:t>
            </a:r>
            <a:endParaRPr b="1" sz="10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latin typeface="Comic Sans MS"/>
                <a:ea typeface="Comic Sans MS"/>
                <a:cs typeface="Comic Sans MS"/>
                <a:sym typeface="Comic Sans MS"/>
              </a:rPr>
              <a:t>“I wear a black blazer with the logo.” </a:t>
            </a:r>
            <a:endParaRPr sz="10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509" name="Google Shape;509;p29"/>
          <p:cNvPicPr preferRelativeResize="0"/>
          <p:nvPr/>
        </p:nvPicPr>
        <p:blipFill rotWithShape="1">
          <a:blip r:embed="rId4">
            <a:alphaModFix/>
          </a:blip>
          <a:srcRect b="0" l="27653" r="26157" t="0"/>
          <a:stretch/>
        </p:blipFill>
        <p:spPr>
          <a:xfrm>
            <a:off x="5472462" y="812775"/>
            <a:ext cx="3901475" cy="3921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10" name="Google Shape;510;p29"/>
          <p:cNvPicPr preferRelativeResize="0"/>
          <p:nvPr/>
        </p:nvPicPr>
        <p:blipFill rotWithShape="1">
          <a:blip r:embed="rId4">
            <a:alphaModFix/>
          </a:blip>
          <a:srcRect b="0" l="27653" r="26157" t="0"/>
          <a:stretch/>
        </p:blipFill>
        <p:spPr>
          <a:xfrm>
            <a:off x="1958925" y="812775"/>
            <a:ext cx="3901475" cy="3921001"/>
          </a:xfrm>
          <a:prstGeom prst="rect">
            <a:avLst/>
          </a:prstGeom>
          <a:noFill/>
          <a:ln>
            <a:noFill/>
          </a:ln>
        </p:spPr>
      </p:pic>
      <p:sp>
        <p:nvSpPr>
          <p:cNvPr id="511" name="Google Shape;511;p29"/>
          <p:cNvSpPr txBox="1"/>
          <p:nvPr/>
        </p:nvSpPr>
        <p:spPr>
          <a:xfrm>
            <a:off x="101600" y="74375"/>
            <a:ext cx="1841400" cy="5607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Meine Schuluniform</a:t>
            </a:r>
            <a:r>
              <a:rPr b="1" lang="en-GB" sz="1200"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endParaRPr b="1" sz="12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latin typeface="Comic Sans MS"/>
                <a:ea typeface="Comic Sans MS"/>
                <a:cs typeface="Comic Sans MS"/>
                <a:sym typeface="Comic Sans MS"/>
              </a:rPr>
              <a:t>Year 7 German</a:t>
            </a:r>
            <a:endParaRPr sz="12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512" name="Google Shape;512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47625" y="999013"/>
            <a:ext cx="624399" cy="451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13" name="Google Shape;513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82350" y="1005700"/>
            <a:ext cx="624399" cy="451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14" name="Google Shape;514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598725" y="1177013"/>
            <a:ext cx="1661000" cy="166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5" name="Google Shape;515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57425" y="1170325"/>
            <a:ext cx="1661000" cy="166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6" name="Google Shape;516;p2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274373" y="1151951"/>
            <a:ext cx="1270577" cy="1533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7" name="Google Shape;517;p29"/>
          <p:cNvPicPr preferRelativeResize="0"/>
          <p:nvPr/>
        </p:nvPicPr>
        <p:blipFill rotWithShape="1">
          <a:blip r:embed="rId5">
            <a:alphaModFix/>
          </a:blip>
          <a:srcRect b="24681" l="34766" r="34201" t="0"/>
          <a:stretch/>
        </p:blipFill>
        <p:spPr>
          <a:xfrm>
            <a:off x="3792025" y="987325"/>
            <a:ext cx="283252" cy="371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8" name="Google Shape;518;p2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207011" y="1151938"/>
            <a:ext cx="1270577" cy="1533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9" name="Google Shape;519;p29"/>
          <p:cNvPicPr preferRelativeResize="0"/>
          <p:nvPr/>
        </p:nvPicPr>
        <p:blipFill rotWithShape="1">
          <a:blip r:embed="rId5">
            <a:alphaModFix/>
          </a:blip>
          <a:srcRect b="24681" l="34766" r="34201" t="0"/>
          <a:stretch/>
        </p:blipFill>
        <p:spPr>
          <a:xfrm>
            <a:off x="7724662" y="987313"/>
            <a:ext cx="283252" cy="371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0" name="Google Shape;520;p2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3792029" y="1412062"/>
            <a:ext cx="283250" cy="1140777"/>
          </a:xfrm>
          <a:prstGeom prst="rect">
            <a:avLst/>
          </a:prstGeom>
          <a:noFill/>
          <a:ln>
            <a:noFill/>
          </a:ln>
        </p:spPr>
      </p:pic>
      <p:pic>
        <p:nvPicPr>
          <p:cNvPr id="521" name="Google Shape;521;p2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7724666" y="1412062"/>
            <a:ext cx="283250" cy="1140777"/>
          </a:xfrm>
          <a:prstGeom prst="rect">
            <a:avLst/>
          </a:prstGeom>
          <a:noFill/>
          <a:ln>
            <a:noFill/>
          </a:ln>
        </p:spPr>
      </p:pic>
      <p:pic>
        <p:nvPicPr>
          <p:cNvPr id="522" name="Google Shape;522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68800" y="999038"/>
            <a:ext cx="624399" cy="451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23" name="Google Shape;523;p2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272150" y="4106658"/>
            <a:ext cx="1014274" cy="627117"/>
          </a:xfrm>
          <a:prstGeom prst="rect">
            <a:avLst/>
          </a:prstGeom>
          <a:noFill/>
          <a:ln>
            <a:noFill/>
          </a:ln>
        </p:spPr>
      </p:pic>
      <p:pic>
        <p:nvPicPr>
          <p:cNvPr id="524" name="Google Shape;524;p2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827525" y="4106658"/>
            <a:ext cx="1014274" cy="627117"/>
          </a:xfrm>
          <a:prstGeom prst="rect">
            <a:avLst/>
          </a:prstGeom>
          <a:noFill/>
          <a:ln>
            <a:noFill/>
          </a:ln>
        </p:spPr>
      </p:pic>
      <p:pic>
        <p:nvPicPr>
          <p:cNvPr id="525" name="Google Shape;525;p2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577788" y="1083550"/>
            <a:ext cx="1014275" cy="1236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26" name="Google Shape;526;p2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740144" y="3960875"/>
            <a:ext cx="529556" cy="616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527" name="Google Shape;527;p29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rot="1952139">
            <a:off x="4065063" y="3834677"/>
            <a:ext cx="628748" cy="924268"/>
          </a:xfrm>
          <a:prstGeom prst="rect">
            <a:avLst/>
          </a:prstGeom>
          <a:noFill/>
          <a:ln>
            <a:noFill/>
          </a:ln>
        </p:spPr>
      </p:pic>
      <p:pic>
        <p:nvPicPr>
          <p:cNvPr id="528" name="Google Shape;528;p29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2784450" y="1122025"/>
            <a:ext cx="1149699" cy="170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9" name="Google Shape;529;p29"/>
          <p:cNvPicPr preferRelativeResize="0"/>
          <p:nvPr/>
        </p:nvPicPr>
        <p:blipFill rotWithShape="1">
          <a:blip r:embed="rId5">
            <a:alphaModFix/>
          </a:blip>
          <a:srcRect b="24681" l="34766" r="34201" t="0"/>
          <a:stretch/>
        </p:blipFill>
        <p:spPr>
          <a:xfrm>
            <a:off x="3217661" y="1011925"/>
            <a:ext cx="283252" cy="371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0" name="Google Shape;530;p29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1961313" y="1010172"/>
            <a:ext cx="1442776" cy="1816682"/>
          </a:xfrm>
          <a:prstGeom prst="rect">
            <a:avLst/>
          </a:prstGeom>
          <a:noFill/>
          <a:ln>
            <a:noFill/>
          </a:ln>
        </p:spPr>
      </p:pic>
      <p:pic>
        <p:nvPicPr>
          <p:cNvPr id="531" name="Google Shape;531;p29"/>
          <p:cNvPicPr preferRelativeResize="0"/>
          <p:nvPr/>
        </p:nvPicPr>
        <p:blipFill rotWithShape="1">
          <a:blip r:embed="rId5">
            <a:alphaModFix/>
          </a:blip>
          <a:srcRect b="24681" l="34766" r="34201" t="0"/>
          <a:stretch/>
        </p:blipFill>
        <p:spPr>
          <a:xfrm>
            <a:off x="2580987" y="987325"/>
            <a:ext cx="203451" cy="371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2" name="Google Shape;532;p29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505674" y="635076"/>
            <a:ext cx="1027149" cy="616278"/>
          </a:xfrm>
          <a:prstGeom prst="rect">
            <a:avLst/>
          </a:prstGeom>
          <a:noFill/>
          <a:ln>
            <a:noFill/>
          </a:ln>
        </p:spPr>
      </p:pic>
      <p:pic>
        <p:nvPicPr>
          <p:cNvPr id="533" name="Google Shape;533;p29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 rot="-1424589">
            <a:off x="3126344" y="4080076"/>
            <a:ext cx="733730" cy="418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34" name="Google Shape;534;p29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 rot="-1424589">
            <a:off x="3280939" y="4211024"/>
            <a:ext cx="733730" cy="418362"/>
          </a:xfrm>
          <a:prstGeom prst="rect">
            <a:avLst/>
          </a:prstGeom>
          <a:noFill/>
          <a:ln>
            <a:noFill/>
          </a:ln>
        </p:spPr>
      </p:pic>
      <p:sp>
        <p:nvSpPr>
          <p:cNvPr id="535" name="Google Shape;535;p29"/>
          <p:cNvSpPr txBox="1"/>
          <p:nvPr/>
        </p:nvSpPr>
        <p:spPr>
          <a:xfrm>
            <a:off x="3404100" y="2919750"/>
            <a:ext cx="949500" cy="2607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latin typeface="Architects Daughter"/>
                <a:ea typeface="Architects Daughter"/>
                <a:cs typeface="Architects Daughter"/>
                <a:sym typeface="Architects Daughter"/>
              </a:rPr>
              <a:t>ein weißes Hemd</a:t>
            </a:r>
            <a:endParaRPr sz="700"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latin typeface="Architects Daughter"/>
                <a:ea typeface="Architects Daughter"/>
                <a:cs typeface="Architects Daughter"/>
                <a:sym typeface="Architects Daughter"/>
              </a:rPr>
              <a:t> </a:t>
            </a:r>
            <a:endParaRPr sz="700"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536" name="Google Shape;536;p29"/>
          <p:cNvSpPr txBox="1"/>
          <p:nvPr/>
        </p:nvSpPr>
        <p:spPr>
          <a:xfrm>
            <a:off x="4152000" y="3286625"/>
            <a:ext cx="1149600" cy="3249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latin typeface="Architects Daughter"/>
                <a:ea typeface="Architects Daughter"/>
                <a:cs typeface="Architects Daughter"/>
                <a:sym typeface="Architects Daughter"/>
              </a:rPr>
              <a:t>eine rote, schwarze und goldene Krawatte</a:t>
            </a:r>
            <a:endParaRPr sz="700"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latin typeface="Architects Daughter"/>
                <a:ea typeface="Architects Daughter"/>
                <a:cs typeface="Architects Daughter"/>
                <a:sym typeface="Architects Daughter"/>
              </a:rPr>
              <a:t> </a:t>
            </a:r>
            <a:endParaRPr sz="700"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cxnSp>
        <p:nvCxnSpPr>
          <p:cNvPr id="537" name="Google Shape;537;p29"/>
          <p:cNvCxnSpPr/>
          <p:nvPr/>
        </p:nvCxnSpPr>
        <p:spPr>
          <a:xfrm rot="10800000">
            <a:off x="3962250" y="2603463"/>
            <a:ext cx="12600" cy="324900"/>
          </a:xfrm>
          <a:prstGeom prst="straightConnector1">
            <a:avLst/>
          </a:prstGeom>
          <a:noFill/>
          <a:ln cap="flat" cmpd="sng" w="19050">
            <a:solidFill>
              <a:srgbClr val="FFFF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38" name="Google Shape;538;p29"/>
          <p:cNvCxnSpPr>
            <a:stCxn id="536" idx="0"/>
          </p:cNvCxnSpPr>
          <p:nvPr/>
        </p:nvCxnSpPr>
        <p:spPr>
          <a:xfrm rot="10800000">
            <a:off x="4141800" y="2438225"/>
            <a:ext cx="585000" cy="848400"/>
          </a:xfrm>
          <a:prstGeom prst="straightConnector1">
            <a:avLst/>
          </a:prstGeom>
          <a:noFill/>
          <a:ln cap="flat" cmpd="sng" w="19050">
            <a:solidFill>
              <a:srgbClr val="FFFF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539" name="Google Shape;539;p29"/>
          <p:cNvSpPr txBox="1"/>
          <p:nvPr/>
        </p:nvSpPr>
        <p:spPr>
          <a:xfrm>
            <a:off x="4700950" y="2386200"/>
            <a:ext cx="840000" cy="3711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latin typeface="Architects Daughter"/>
                <a:ea typeface="Architects Daughter"/>
                <a:cs typeface="Architects Daughter"/>
                <a:sym typeface="Architects Daughter"/>
              </a:rPr>
              <a:t>e</a:t>
            </a:r>
            <a:r>
              <a:rPr lang="en-GB" sz="700">
                <a:latin typeface="Architects Daughter"/>
                <a:ea typeface="Architects Daughter"/>
                <a:cs typeface="Architects Daughter"/>
                <a:sym typeface="Architects Daughter"/>
              </a:rPr>
              <a:t>ine schwarze Hose</a:t>
            </a:r>
            <a:endParaRPr sz="700"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latin typeface="Architects Daughter"/>
                <a:ea typeface="Architects Daughter"/>
                <a:cs typeface="Architects Daughter"/>
                <a:sym typeface="Architects Daughter"/>
              </a:rPr>
              <a:t> </a:t>
            </a:r>
            <a:endParaRPr sz="700"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540" name="Google Shape;540;p29"/>
          <p:cNvSpPr txBox="1"/>
          <p:nvPr/>
        </p:nvSpPr>
        <p:spPr>
          <a:xfrm>
            <a:off x="2428438" y="4628450"/>
            <a:ext cx="701700" cy="3711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latin typeface="Architects Daughter"/>
                <a:ea typeface="Architects Daughter"/>
                <a:cs typeface="Architects Daughter"/>
                <a:sym typeface="Architects Daughter"/>
              </a:rPr>
              <a:t>schwarze Schuhe</a:t>
            </a:r>
            <a:endParaRPr sz="80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541" name="Google Shape;541;p29"/>
          <p:cNvSpPr txBox="1"/>
          <p:nvPr/>
        </p:nvSpPr>
        <p:spPr>
          <a:xfrm>
            <a:off x="3404099" y="4628450"/>
            <a:ext cx="624300" cy="3711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latin typeface="Architects Daughter"/>
                <a:ea typeface="Architects Daughter"/>
                <a:cs typeface="Architects Daughter"/>
                <a:sym typeface="Architects Daughter"/>
              </a:rPr>
              <a:t>weiße Socken</a:t>
            </a:r>
            <a:endParaRPr sz="80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542" name="Google Shape;542;p29"/>
          <p:cNvSpPr txBox="1"/>
          <p:nvPr/>
        </p:nvSpPr>
        <p:spPr>
          <a:xfrm>
            <a:off x="4244825" y="4577900"/>
            <a:ext cx="840000" cy="4515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latin typeface="Architects Daughter"/>
                <a:ea typeface="Architects Daughter"/>
                <a:cs typeface="Architects Daughter"/>
                <a:sym typeface="Architects Daughter"/>
              </a:rPr>
              <a:t>schwarze undurchsichtige Strumpfhose</a:t>
            </a:r>
            <a:endParaRPr sz="70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543" name="Google Shape;543;p29"/>
          <p:cNvSpPr txBox="1"/>
          <p:nvPr/>
        </p:nvSpPr>
        <p:spPr>
          <a:xfrm>
            <a:off x="7072350" y="4484400"/>
            <a:ext cx="701700" cy="3711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latin typeface="Architects Daughter"/>
                <a:ea typeface="Architects Daughter"/>
                <a:cs typeface="Architects Daughter"/>
                <a:sym typeface="Architects Daughter"/>
              </a:rPr>
              <a:t>schwarze</a:t>
            </a:r>
            <a:r>
              <a:rPr lang="en-GB" sz="800">
                <a:latin typeface="Architects Daughter"/>
                <a:ea typeface="Architects Daughter"/>
                <a:cs typeface="Architects Daughter"/>
                <a:sym typeface="Architects Daughter"/>
              </a:rPr>
              <a:t> Socken</a:t>
            </a:r>
            <a:endParaRPr sz="80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544" name="Google Shape;544;p29"/>
          <p:cNvSpPr txBox="1"/>
          <p:nvPr/>
        </p:nvSpPr>
        <p:spPr>
          <a:xfrm>
            <a:off x="2877275" y="98600"/>
            <a:ext cx="1661100" cy="3711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latin typeface="Comic Sans MS"/>
                <a:ea typeface="Comic Sans MS"/>
                <a:cs typeface="Comic Sans MS"/>
                <a:sym typeface="Comic Sans MS"/>
              </a:rPr>
              <a:t>Für Mädchen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545" name="Google Shape;545;p29"/>
          <p:cNvSpPr txBox="1"/>
          <p:nvPr/>
        </p:nvSpPr>
        <p:spPr>
          <a:xfrm>
            <a:off x="6556300" y="121700"/>
            <a:ext cx="1661100" cy="3711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latin typeface="Comic Sans MS"/>
                <a:ea typeface="Comic Sans MS"/>
                <a:cs typeface="Comic Sans MS"/>
                <a:sym typeface="Comic Sans MS"/>
              </a:rPr>
              <a:t>Für Jungen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546" name="Google Shape;546;p29"/>
          <p:cNvSpPr txBox="1"/>
          <p:nvPr/>
        </p:nvSpPr>
        <p:spPr>
          <a:xfrm>
            <a:off x="2753388" y="532288"/>
            <a:ext cx="1925700" cy="37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900">
                <a:latin typeface="Comic Sans MS"/>
                <a:ea typeface="Comic Sans MS"/>
                <a:cs typeface="Comic Sans MS"/>
                <a:sym typeface="Comic Sans MS"/>
              </a:rPr>
              <a:t>Ich trage...</a:t>
            </a:r>
            <a:endParaRPr b="1" sz="19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547" name="Google Shape;547;p29"/>
          <p:cNvSpPr txBox="1"/>
          <p:nvPr/>
        </p:nvSpPr>
        <p:spPr>
          <a:xfrm>
            <a:off x="6549900" y="531413"/>
            <a:ext cx="1925700" cy="37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900">
                <a:latin typeface="Comic Sans MS"/>
                <a:ea typeface="Comic Sans MS"/>
                <a:cs typeface="Comic Sans MS"/>
                <a:sym typeface="Comic Sans MS"/>
              </a:rPr>
              <a:t>Ich trage...</a:t>
            </a:r>
            <a:endParaRPr b="1" sz="19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548" name="Google Shape;548;p29"/>
          <p:cNvSpPr txBox="1"/>
          <p:nvPr/>
        </p:nvSpPr>
        <p:spPr>
          <a:xfrm>
            <a:off x="8123675" y="4449200"/>
            <a:ext cx="900300" cy="627000"/>
          </a:xfrm>
          <a:prstGeom prst="rect">
            <a:avLst/>
          </a:prstGeom>
          <a:solidFill>
            <a:srgbClr val="FCE5CD"/>
          </a:solidFill>
          <a:ln cap="flat" cmpd="sng" w="9525">
            <a:solidFill>
              <a:srgbClr val="E6913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 u="sng">
                <a:latin typeface="Comic Sans MS"/>
                <a:ea typeface="Comic Sans MS"/>
                <a:cs typeface="Comic Sans MS"/>
                <a:sym typeface="Comic Sans MS"/>
              </a:rPr>
              <a:t>Note:</a:t>
            </a:r>
            <a:r>
              <a:rPr lang="en-GB" sz="1100"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br>
              <a:rPr lang="en-GB" sz="1100"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i="1" lang="en-GB" sz="1100">
                <a:latin typeface="Comic Sans MS"/>
                <a:ea typeface="Comic Sans MS"/>
                <a:cs typeface="Comic Sans MS"/>
                <a:sym typeface="Comic Sans MS"/>
              </a:rPr>
              <a:t>and = und </a:t>
            </a:r>
            <a:br>
              <a:rPr i="1" lang="en-GB" sz="1100"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lang="en-GB" sz="1100">
                <a:latin typeface="Comic Sans MS"/>
                <a:ea typeface="Comic Sans MS"/>
                <a:cs typeface="Comic Sans MS"/>
                <a:sym typeface="Comic Sans MS"/>
              </a:rPr>
              <a:t>in German</a:t>
            </a:r>
            <a:endParaRPr sz="11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549" name="Google Shape;549;p29">
            <a:hlinkClick action="ppaction://hlinksldjump" r:id="rId17"/>
          </p:cNvPr>
          <p:cNvSpPr txBox="1"/>
          <p:nvPr/>
        </p:nvSpPr>
        <p:spPr>
          <a:xfrm>
            <a:off x="247125" y="3003588"/>
            <a:ext cx="1723200" cy="451500"/>
          </a:xfrm>
          <a:prstGeom prst="rect">
            <a:avLst/>
          </a:prstGeom>
          <a:solidFill>
            <a:srgbClr val="EA9999"/>
          </a:solidFill>
          <a:ln cap="flat" cmpd="sng" w="9525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latin typeface="Comic Sans MS"/>
                <a:ea typeface="Comic Sans MS"/>
                <a:cs typeface="Comic Sans MS"/>
                <a:sym typeface="Comic Sans MS"/>
              </a:rPr>
              <a:t>Ich trage einen schwarzen Pullover mit einem Logo. </a:t>
            </a:r>
            <a:endParaRPr sz="9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550" name="Google Shape;550;p29">
            <a:hlinkClick action="ppaction://hlinksldjump" r:id="rId18"/>
          </p:cNvPr>
          <p:cNvSpPr txBox="1"/>
          <p:nvPr/>
        </p:nvSpPr>
        <p:spPr>
          <a:xfrm>
            <a:off x="247125" y="3482525"/>
            <a:ext cx="1723200" cy="451500"/>
          </a:xfrm>
          <a:prstGeom prst="rect">
            <a:avLst/>
          </a:prstGeom>
          <a:solidFill>
            <a:srgbClr val="EA9999"/>
          </a:solidFill>
          <a:ln cap="flat" cmpd="sng" w="9525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latin typeface="Comic Sans MS"/>
                <a:ea typeface="Comic Sans MS"/>
                <a:cs typeface="Comic Sans MS"/>
                <a:sym typeface="Comic Sans MS"/>
              </a:rPr>
              <a:t>Für Jungen, ich trage einen Blazer.</a:t>
            </a:r>
            <a:endParaRPr sz="9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551" name="Google Shape;551;p29">
            <a:hlinkClick action="ppaction://hlinksldjump" r:id="rId19"/>
          </p:cNvPr>
          <p:cNvSpPr txBox="1"/>
          <p:nvPr/>
        </p:nvSpPr>
        <p:spPr>
          <a:xfrm>
            <a:off x="247125" y="4440375"/>
            <a:ext cx="1723200" cy="451500"/>
          </a:xfrm>
          <a:prstGeom prst="rect">
            <a:avLst/>
          </a:prstGeom>
          <a:solidFill>
            <a:srgbClr val="EA9999"/>
          </a:solidFill>
          <a:ln cap="flat" cmpd="sng" w="9525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latin typeface="Comic Sans MS"/>
                <a:ea typeface="Comic Sans MS"/>
                <a:cs typeface="Comic Sans MS"/>
                <a:sym typeface="Comic Sans MS"/>
              </a:rPr>
              <a:t>Ich trage einen schwarzen Blazer mit einem Logo.</a:t>
            </a:r>
            <a:endParaRPr sz="9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552" name="Google Shape;552;p29">
            <a:hlinkClick action="ppaction://hlinksldjump" r:id="rId20"/>
          </p:cNvPr>
          <p:cNvSpPr txBox="1"/>
          <p:nvPr/>
        </p:nvSpPr>
        <p:spPr>
          <a:xfrm>
            <a:off x="247125" y="3961450"/>
            <a:ext cx="1723200" cy="451500"/>
          </a:xfrm>
          <a:prstGeom prst="rect">
            <a:avLst/>
          </a:prstGeom>
          <a:solidFill>
            <a:srgbClr val="EA9999"/>
          </a:solidFill>
          <a:ln cap="flat" cmpd="sng" w="9525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latin typeface="Comic Sans MS"/>
                <a:ea typeface="Comic Sans MS"/>
                <a:cs typeface="Comic Sans MS"/>
                <a:sym typeface="Comic Sans MS"/>
              </a:rPr>
              <a:t>Ich trage ein </a:t>
            </a:r>
            <a:r>
              <a:rPr lang="en-GB" sz="9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weißes Hemd mit einer Krawatte.</a:t>
            </a:r>
            <a:r>
              <a:rPr lang="en-GB" sz="900"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endParaRPr sz="9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553" name="Google Shape;553;p29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6535827" y="1122027"/>
            <a:ext cx="1270601" cy="1703084"/>
          </a:xfrm>
          <a:prstGeom prst="rect">
            <a:avLst/>
          </a:prstGeom>
          <a:noFill/>
          <a:ln>
            <a:noFill/>
          </a:ln>
        </p:spPr>
      </p:pic>
      <p:pic>
        <p:nvPicPr>
          <p:cNvPr id="554" name="Google Shape;554;p29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5634951" y="1095213"/>
            <a:ext cx="1478025" cy="1816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5" name="Google Shape;555;p29"/>
          <p:cNvPicPr preferRelativeResize="0"/>
          <p:nvPr/>
        </p:nvPicPr>
        <p:blipFill rotWithShape="1">
          <a:blip r:embed="rId5">
            <a:alphaModFix/>
          </a:blip>
          <a:srcRect b="24681" l="34766" r="34201" t="0"/>
          <a:stretch/>
        </p:blipFill>
        <p:spPr>
          <a:xfrm>
            <a:off x="6254616" y="1035213"/>
            <a:ext cx="203451" cy="371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6" name="Google Shape;556;p29"/>
          <p:cNvPicPr preferRelativeResize="0"/>
          <p:nvPr/>
        </p:nvPicPr>
        <p:blipFill rotWithShape="1">
          <a:blip r:embed="rId5">
            <a:alphaModFix/>
          </a:blip>
          <a:srcRect b="24681" l="34766" r="34201" t="0"/>
          <a:stretch/>
        </p:blipFill>
        <p:spPr>
          <a:xfrm>
            <a:off x="7006424" y="1011925"/>
            <a:ext cx="283252" cy="371225"/>
          </a:xfrm>
          <a:prstGeom prst="rect">
            <a:avLst/>
          </a:prstGeom>
          <a:noFill/>
          <a:ln>
            <a:noFill/>
          </a:ln>
        </p:spPr>
      </p:pic>
      <p:sp>
        <p:nvSpPr>
          <p:cNvPr id="557" name="Google Shape;557;p29"/>
          <p:cNvSpPr txBox="1"/>
          <p:nvPr/>
        </p:nvSpPr>
        <p:spPr>
          <a:xfrm>
            <a:off x="2218313" y="2062425"/>
            <a:ext cx="900300" cy="4515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latin typeface="Architects Daughter"/>
                <a:ea typeface="Architects Daughter"/>
                <a:cs typeface="Architects Daughter"/>
                <a:sym typeface="Architects Daughter"/>
              </a:rPr>
              <a:t>einen schwarzen Blazer (mit einem Logo)</a:t>
            </a:r>
            <a:endParaRPr sz="700"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latin typeface="Architects Daughter"/>
                <a:ea typeface="Architects Daughter"/>
                <a:cs typeface="Architects Daughter"/>
                <a:sym typeface="Architects Daughter"/>
              </a:rPr>
              <a:t> </a:t>
            </a:r>
            <a:endParaRPr sz="700"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558" name="Google Shape;558;p29"/>
          <p:cNvSpPr txBox="1"/>
          <p:nvPr/>
        </p:nvSpPr>
        <p:spPr>
          <a:xfrm>
            <a:off x="2430400" y="2824350"/>
            <a:ext cx="900300" cy="4515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latin typeface="Architects Daughter"/>
                <a:ea typeface="Architects Daughter"/>
                <a:cs typeface="Architects Daughter"/>
                <a:sym typeface="Architects Daughter"/>
              </a:rPr>
              <a:t>einen schwarzen Pullover (mit einem  Logo)</a:t>
            </a:r>
            <a:endParaRPr sz="700"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latin typeface="Architects Daughter"/>
                <a:ea typeface="Architects Daughter"/>
                <a:cs typeface="Architects Daughter"/>
                <a:sym typeface="Architects Daughter"/>
              </a:rPr>
              <a:t> </a:t>
            </a:r>
            <a:endParaRPr sz="700"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559" name="Google Shape;559;p29"/>
          <p:cNvSpPr txBox="1"/>
          <p:nvPr/>
        </p:nvSpPr>
        <p:spPr>
          <a:xfrm>
            <a:off x="4830800" y="1485775"/>
            <a:ext cx="949500" cy="3711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latin typeface="Architects Daughter"/>
                <a:ea typeface="Architects Daughter"/>
                <a:cs typeface="Architects Daughter"/>
                <a:sym typeface="Architects Daughter"/>
              </a:rPr>
              <a:t>einen schwarzen Rock</a:t>
            </a:r>
            <a:endParaRPr sz="700"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latin typeface="Architects Daughter"/>
                <a:ea typeface="Architects Daughter"/>
                <a:cs typeface="Architects Daughter"/>
                <a:sym typeface="Architects Daughter"/>
              </a:rPr>
              <a:t> </a:t>
            </a:r>
            <a:endParaRPr sz="700"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cxnSp>
        <p:nvCxnSpPr>
          <p:cNvPr id="560" name="Google Shape;560;p29"/>
          <p:cNvCxnSpPr>
            <a:stCxn id="558" idx="0"/>
          </p:cNvCxnSpPr>
          <p:nvPr/>
        </p:nvCxnSpPr>
        <p:spPr>
          <a:xfrm flipH="1" rot="10800000">
            <a:off x="2880550" y="2380350"/>
            <a:ext cx="443700" cy="444000"/>
          </a:xfrm>
          <a:prstGeom prst="straightConnector1">
            <a:avLst/>
          </a:prstGeom>
          <a:noFill/>
          <a:ln cap="flat" cmpd="sng" w="19050">
            <a:solidFill>
              <a:srgbClr val="FFFF00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64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30"/>
          <p:cNvSpPr txBox="1"/>
          <p:nvPr/>
        </p:nvSpPr>
        <p:spPr>
          <a:xfrm>
            <a:off x="101600" y="1478775"/>
            <a:ext cx="1955700" cy="3376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>
                <a:latin typeface="Comic Sans MS"/>
                <a:ea typeface="Comic Sans MS"/>
                <a:cs typeface="Comic Sans MS"/>
                <a:sym typeface="Comic Sans MS"/>
              </a:rPr>
              <a:t>To win the game, click the correct answer! </a:t>
            </a:r>
            <a:endParaRPr sz="105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5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050">
                <a:latin typeface="Comic Sans MS"/>
                <a:ea typeface="Comic Sans MS"/>
                <a:cs typeface="Comic Sans MS"/>
                <a:sym typeface="Comic Sans MS"/>
              </a:rPr>
              <a:t>4) Identify which phrase is NOT included in the translation of the sentence:</a:t>
            </a:r>
            <a:br>
              <a:rPr b="1" lang="en-GB" sz="1050"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b="1" lang="en-GB" sz="1050">
                <a:latin typeface="Comic Sans MS"/>
                <a:ea typeface="Comic Sans MS"/>
                <a:cs typeface="Comic Sans MS"/>
                <a:sym typeface="Comic Sans MS"/>
              </a:rPr>
              <a:t>“</a:t>
            </a:r>
            <a:r>
              <a:rPr lang="en-GB" sz="1050">
                <a:latin typeface="Comic Sans MS"/>
                <a:ea typeface="Comic Sans MS"/>
                <a:cs typeface="Comic Sans MS"/>
                <a:sym typeface="Comic Sans MS"/>
              </a:rPr>
              <a:t>I wear a blazer, trousers, a tie, and a shirt.” </a:t>
            </a:r>
            <a:endParaRPr sz="105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566" name="Google Shape;566;p30"/>
          <p:cNvPicPr preferRelativeResize="0"/>
          <p:nvPr/>
        </p:nvPicPr>
        <p:blipFill rotWithShape="1">
          <a:blip r:embed="rId4">
            <a:alphaModFix/>
          </a:blip>
          <a:srcRect b="0" l="27653" r="26157" t="0"/>
          <a:stretch/>
        </p:blipFill>
        <p:spPr>
          <a:xfrm>
            <a:off x="5472462" y="812775"/>
            <a:ext cx="3901475" cy="3921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7" name="Google Shape;567;p30"/>
          <p:cNvPicPr preferRelativeResize="0"/>
          <p:nvPr/>
        </p:nvPicPr>
        <p:blipFill rotWithShape="1">
          <a:blip r:embed="rId4">
            <a:alphaModFix/>
          </a:blip>
          <a:srcRect b="0" l="27653" r="26157" t="0"/>
          <a:stretch/>
        </p:blipFill>
        <p:spPr>
          <a:xfrm>
            <a:off x="1958925" y="812775"/>
            <a:ext cx="3901475" cy="3921001"/>
          </a:xfrm>
          <a:prstGeom prst="rect">
            <a:avLst/>
          </a:prstGeom>
          <a:noFill/>
          <a:ln>
            <a:noFill/>
          </a:ln>
        </p:spPr>
      </p:pic>
      <p:sp>
        <p:nvSpPr>
          <p:cNvPr id="568" name="Google Shape;568;p30"/>
          <p:cNvSpPr txBox="1"/>
          <p:nvPr/>
        </p:nvSpPr>
        <p:spPr>
          <a:xfrm>
            <a:off x="101600" y="74375"/>
            <a:ext cx="1841400" cy="5607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Meine Schuluniform</a:t>
            </a:r>
            <a:r>
              <a:rPr b="1" lang="en-GB" sz="1200"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endParaRPr b="1" sz="12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latin typeface="Comic Sans MS"/>
                <a:ea typeface="Comic Sans MS"/>
                <a:cs typeface="Comic Sans MS"/>
                <a:sym typeface="Comic Sans MS"/>
              </a:rPr>
              <a:t>Year 7 German</a:t>
            </a:r>
            <a:endParaRPr sz="12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569" name="Google Shape;569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47625" y="999013"/>
            <a:ext cx="624399" cy="451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0" name="Google Shape;570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82350" y="1005700"/>
            <a:ext cx="624399" cy="451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1" name="Google Shape;571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598725" y="1177013"/>
            <a:ext cx="1661000" cy="166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2" name="Google Shape;572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57425" y="1170325"/>
            <a:ext cx="1661000" cy="166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3" name="Google Shape;573;p3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274373" y="1151951"/>
            <a:ext cx="1270577" cy="1533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74" name="Google Shape;574;p30"/>
          <p:cNvPicPr preferRelativeResize="0"/>
          <p:nvPr/>
        </p:nvPicPr>
        <p:blipFill rotWithShape="1">
          <a:blip r:embed="rId5">
            <a:alphaModFix/>
          </a:blip>
          <a:srcRect b="24681" l="34766" r="34201" t="0"/>
          <a:stretch/>
        </p:blipFill>
        <p:spPr>
          <a:xfrm>
            <a:off x="3792025" y="987325"/>
            <a:ext cx="283252" cy="371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5" name="Google Shape;575;p3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207011" y="1151938"/>
            <a:ext cx="1270577" cy="1533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76" name="Google Shape;576;p30"/>
          <p:cNvPicPr preferRelativeResize="0"/>
          <p:nvPr/>
        </p:nvPicPr>
        <p:blipFill rotWithShape="1">
          <a:blip r:embed="rId5">
            <a:alphaModFix/>
          </a:blip>
          <a:srcRect b="24681" l="34766" r="34201" t="0"/>
          <a:stretch/>
        </p:blipFill>
        <p:spPr>
          <a:xfrm>
            <a:off x="7724662" y="987313"/>
            <a:ext cx="283252" cy="371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7" name="Google Shape;577;p3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3792029" y="1412062"/>
            <a:ext cx="283250" cy="1140777"/>
          </a:xfrm>
          <a:prstGeom prst="rect">
            <a:avLst/>
          </a:prstGeom>
          <a:noFill/>
          <a:ln>
            <a:noFill/>
          </a:ln>
        </p:spPr>
      </p:pic>
      <p:pic>
        <p:nvPicPr>
          <p:cNvPr id="578" name="Google Shape;578;p3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7724666" y="1412062"/>
            <a:ext cx="283250" cy="1140777"/>
          </a:xfrm>
          <a:prstGeom prst="rect">
            <a:avLst/>
          </a:prstGeom>
          <a:noFill/>
          <a:ln>
            <a:noFill/>
          </a:ln>
        </p:spPr>
      </p:pic>
      <p:pic>
        <p:nvPicPr>
          <p:cNvPr id="579" name="Google Shape;579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68800" y="999038"/>
            <a:ext cx="624399" cy="451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0" name="Google Shape;580;p3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272150" y="4106658"/>
            <a:ext cx="1014274" cy="627117"/>
          </a:xfrm>
          <a:prstGeom prst="rect">
            <a:avLst/>
          </a:prstGeom>
          <a:noFill/>
          <a:ln>
            <a:noFill/>
          </a:ln>
        </p:spPr>
      </p:pic>
      <p:pic>
        <p:nvPicPr>
          <p:cNvPr id="581" name="Google Shape;581;p3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827525" y="4106658"/>
            <a:ext cx="1014274" cy="627117"/>
          </a:xfrm>
          <a:prstGeom prst="rect">
            <a:avLst/>
          </a:prstGeom>
          <a:noFill/>
          <a:ln>
            <a:noFill/>
          </a:ln>
        </p:spPr>
      </p:pic>
      <p:pic>
        <p:nvPicPr>
          <p:cNvPr id="582" name="Google Shape;582;p3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577788" y="1083550"/>
            <a:ext cx="1014275" cy="1236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83" name="Google Shape;583;p30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740144" y="3960875"/>
            <a:ext cx="529556" cy="616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584" name="Google Shape;584;p30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rot="1952139">
            <a:off x="4065063" y="3834677"/>
            <a:ext cx="628748" cy="924268"/>
          </a:xfrm>
          <a:prstGeom prst="rect">
            <a:avLst/>
          </a:prstGeom>
          <a:noFill/>
          <a:ln>
            <a:noFill/>
          </a:ln>
        </p:spPr>
      </p:pic>
      <p:pic>
        <p:nvPicPr>
          <p:cNvPr id="585" name="Google Shape;585;p30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2784450" y="1122025"/>
            <a:ext cx="1149699" cy="170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6" name="Google Shape;586;p30"/>
          <p:cNvPicPr preferRelativeResize="0"/>
          <p:nvPr/>
        </p:nvPicPr>
        <p:blipFill rotWithShape="1">
          <a:blip r:embed="rId5">
            <a:alphaModFix/>
          </a:blip>
          <a:srcRect b="24681" l="34766" r="34201" t="0"/>
          <a:stretch/>
        </p:blipFill>
        <p:spPr>
          <a:xfrm>
            <a:off x="3217661" y="1011925"/>
            <a:ext cx="283252" cy="371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7" name="Google Shape;587;p30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1961313" y="1010172"/>
            <a:ext cx="1442776" cy="1816682"/>
          </a:xfrm>
          <a:prstGeom prst="rect">
            <a:avLst/>
          </a:prstGeom>
          <a:noFill/>
          <a:ln>
            <a:noFill/>
          </a:ln>
        </p:spPr>
      </p:pic>
      <p:pic>
        <p:nvPicPr>
          <p:cNvPr id="588" name="Google Shape;588;p30"/>
          <p:cNvPicPr preferRelativeResize="0"/>
          <p:nvPr/>
        </p:nvPicPr>
        <p:blipFill rotWithShape="1">
          <a:blip r:embed="rId5">
            <a:alphaModFix/>
          </a:blip>
          <a:srcRect b="24681" l="34766" r="34201" t="0"/>
          <a:stretch/>
        </p:blipFill>
        <p:spPr>
          <a:xfrm>
            <a:off x="2580987" y="987325"/>
            <a:ext cx="203451" cy="371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9" name="Google Shape;589;p30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505674" y="635076"/>
            <a:ext cx="1027149" cy="616278"/>
          </a:xfrm>
          <a:prstGeom prst="rect">
            <a:avLst/>
          </a:prstGeom>
          <a:noFill/>
          <a:ln>
            <a:noFill/>
          </a:ln>
        </p:spPr>
      </p:pic>
      <p:pic>
        <p:nvPicPr>
          <p:cNvPr id="590" name="Google Shape;590;p30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 rot="-1424589">
            <a:off x="3126344" y="4080076"/>
            <a:ext cx="733730" cy="418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91" name="Google Shape;591;p30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 rot="-1424589">
            <a:off x="3280939" y="4211024"/>
            <a:ext cx="733730" cy="418362"/>
          </a:xfrm>
          <a:prstGeom prst="rect">
            <a:avLst/>
          </a:prstGeom>
          <a:noFill/>
          <a:ln>
            <a:noFill/>
          </a:ln>
        </p:spPr>
      </p:pic>
      <p:sp>
        <p:nvSpPr>
          <p:cNvPr id="592" name="Google Shape;592;p30"/>
          <p:cNvSpPr txBox="1"/>
          <p:nvPr/>
        </p:nvSpPr>
        <p:spPr>
          <a:xfrm>
            <a:off x="3404100" y="2919750"/>
            <a:ext cx="949500" cy="2607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latin typeface="Architects Daughter"/>
                <a:ea typeface="Architects Daughter"/>
                <a:cs typeface="Architects Daughter"/>
                <a:sym typeface="Architects Daughter"/>
              </a:rPr>
              <a:t>ein weißes Hemd</a:t>
            </a:r>
            <a:endParaRPr sz="700"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latin typeface="Architects Daughter"/>
                <a:ea typeface="Architects Daughter"/>
                <a:cs typeface="Architects Daughter"/>
                <a:sym typeface="Architects Daughter"/>
              </a:rPr>
              <a:t> </a:t>
            </a:r>
            <a:endParaRPr sz="700"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593" name="Google Shape;593;p30"/>
          <p:cNvSpPr txBox="1"/>
          <p:nvPr/>
        </p:nvSpPr>
        <p:spPr>
          <a:xfrm>
            <a:off x="4152000" y="3286625"/>
            <a:ext cx="1149600" cy="3249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latin typeface="Architects Daughter"/>
                <a:ea typeface="Architects Daughter"/>
                <a:cs typeface="Architects Daughter"/>
                <a:sym typeface="Architects Daughter"/>
              </a:rPr>
              <a:t>eine rote, schwarze und goldene Krawatte</a:t>
            </a:r>
            <a:endParaRPr sz="700"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latin typeface="Architects Daughter"/>
                <a:ea typeface="Architects Daughter"/>
                <a:cs typeface="Architects Daughter"/>
                <a:sym typeface="Architects Daughter"/>
              </a:rPr>
              <a:t> </a:t>
            </a:r>
            <a:endParaRPr sz="700"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cxnSp>
        <p:nvCxnSpPr>
          <p:cNvPr id="594" name="Google Shape;594;p30"/>
          <p:cNvCxnSpPr/>
          <p:nvPr/>
        </p:nvCxnSpPr>
        <p:spPr>
          <a:xfrm rot="10800000">
            <a:off x="3962250" y="2603463"/>
            <a:ext cx="12600" cy="324900"/>
          </a:xfrm>
          <a:prstGeom prst="straightConnector1">
            <a:avLst/>
          </a:prstGeom>
          <a:noFill/>
          <a:ln cap="flat" cmpd="sng" w="19050">
            <a:solidFill>
              <a:srgbClr val="FFFF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95" name="Google Shape;595;p30"/>
          <p:cNvCxnSpPr>
            <a:stCxn id="593" idx="0"/>
          </p:cNvCxnSpPr>
          <p:nvPr/>
        </p:nvCxnSpPr>
        <p:spPr>
          <a:xfrm rot="10800000">
            <a:off x="4141800" y="2438225"/>
            <a:ext cx="585000" cy="848400"/>
          </a:xfrm>
          <a:prstGeom prst="straightConnector1">
            <a:avLst/>
          </a:prstGeom>
          <a:noFill/>
          <a:ln cap="flat" cmpd="sng" w="19050">
            <a:solidFill>
              <a:srgbClr val="FFFF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596" name="Google Shape;596;p30"/>
          <p:cNvSpPr txBox="1"/>
          <p:nvPr/>
        </p:nvSpPr>
        <p:spPr>
          <a:xfrm>
            <a:off x="4700950" y="2386200"/>
            <a:ext cx="840000" cy="3711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latin typeface="Architects Daughter"/>
                <a:ea typeface="Architects Daughter"/>
                <a:cs typeface="Architects Daughter"/>
                <a:sym typeface="Architects Daughter"/>
              </a:rPr>
              <a:t>eine schwarze Hose</a:t>
            </a:r>
            <a:endParaRPr sz="700"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latin typeface="Architects Daughter"/>
                <a:ea typeface="Architects Daughter"/>
                <a:cs typeface="Architects Daughter"/>
                <a:sym typeface="Architects Daughter"/>
              </a:rPr>
              <a:t> </a:t>
            </a:r>
            <a:endParaRPr sz="700"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597" name="Google Shape;597;p30"/>
          <p:cNvSpPr txBox="1"/>
          <p:nvPr/>
        </p:nvSpPr>
        <p:spPr>
          <a:xfrm>
            <a:off x="2428438" y="4628450"/>
            <a:ext cx="701700" cy="3711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latin typeface="Architects Daughter"/>
                <a:ea typeface="Architects Daughter"/>
                <a:cs typeface="Architects Daughter"/>
                <a:sym typeface="Architects Daughter"/>
              </a:rPr>
              <a:t>schwarze Schuhe</a:t>
            </a:r>
            <a:endParaRPr sz="80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598" name="Google Shape;598;p30"/>
          <p:cNvSpPr txBox="1"/>
          <p:nvPr/>
        </p:nvSpPr>
        <p:spPr>
          <a:xfrm>
            <a:off x="3404099" y="4628450"/>
            <a:ext cx="624300" cy="3711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latin typeface="Architects Daughter"/>
                <a:ea typeface="Architects Daughter"/>
                <a:cs typeface="Architects Daughter"/>
                <a:sym typeface="Architects Daughter"/>
              </a:rPr>
              <a:t>weiße Socken</a:t>
            </a:r>
            <a:endParaRPr sz="80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599" name="Google Shape;599;p30"/>
          <p:cNvSpPr txBox="1"/>
          <p:nvPr/>
        </p:nvSpPr>
        <p:spPr>
          <a:xfrm>
            <a:off x="4244825" y="4577900"/>
            <a:ext cx="840000" cy="4515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latin typeface="Architects Daughter"/>
                <a:ea typeface="Architects Daughter"/>
                <a:cs typeface="Architects Daughter"/>
                <a:sym typeface="Architects Daughter"/>
              </a:rPr>
              <a:t>schwarze undurchsichtige Strumpfhose</a:t>
            </a:r>
            <a:endParaRPr sz="70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600" name="Google Shape;600;p30"/>
          <p:cNvSpPr txBox="1"/>
          <p:nvPr/>
        </p:nvSpPr>
        <p:spPr>
          <a:xfrm>
            <a:off x="7072350" y="4484400"/>
            <a:ext cx="701700" cy="3711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latin typeface="Architects Daughter"/>
                <a:ea typeface="Architects Daughter"/>
                <a:cs typeface="Architects Daughter"/>
                <a:sym typeface="Architects Daughter"/>
              </a:rPr>
              <a:t>schwarze Socken</a:t>
            </a:r>
            <a:endParaRPr sz="80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601" name="Google Shape;601;p30"/>
          <p:cNvSpPr txBox="1"/>
          <p:nvPr/>
        </p:nvSpPr>
        <p:spPr>
          <a:xfrm>
            <a:off x="2877275" y="98600"/>
            <a:ext cx="1661100" cy="3711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latin typeface="Comic Sans MS"/>
                <a:ea typeface="Comic Sans MS"/>
                <a:cs typeface="Comic Sans MS"/>
                <a:sym typeface="Comic Sans MS"/>
              </a:rPr>
              <a:t>Für Mädchen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602" name="Google Shape;602;p30"/>
          <p:cNvSpPr txBox="1"/>
          <p:nvPr/>
        </p:nvSpPr>
        <p:spPr>
          <a:xfrm>
            <a:off x="6556300" y="121700"/>
            <a:ext cx="1661100" cy="3711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latin typeface="Comic Sans MS"/>
                <a:ea typeface="Comic Sans MS"/>
                <a:cs typeface="Comic Sans MS"/>
                <a:sym typeface="Comic Sans MS"/>
              </a:rPr>
              <a:t>Für Jungen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603" name="Google Shape;603;p30"/>
          <p:cNvSpPr txBox="1"/>
          <p:nvPr/>
        </p:nvSpPr>
        <p:spPr>
          <a:xfrm>
            <a:off x="2753388" y="532288"/>
            <a:ext cx="1925700" cy="37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900">
                <a:latin typeface="Comic Sans MS"/>
                <a:ea typeface="Comic Sans MS"/>
                <a:cs typeface="Comic Sans MS"/>
                <a:sym typeface="Comic Sans MS"/>
              </a:rPr>
              <a:t>Ich trage...</a:t>
            </a:r>
            <a:endParaRPr b="1" sz="19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604" name="Google Shape;604;p30"/>
          <p:cNvSpPr txBox="1"/>
          <p:nvPr/>
        </p:nvSpPr>
        <p:spPr>
          <a:xfrm>
            <a:off x="6549900" y="531413"/>
            <a:ext cx="1925700" cy="37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900">
                <a:latin typeface="Comic Sans MS"/>
                <a:ea typeface="Comic Sans MS"/>
                <a:cs typeface="Comic Sans MS"/>
                <a:sym typeface="Comic Sans MS"/>
              </a:rPr>
              <a:t>Ich trage...</a:t>
            </a:r>
            <a:endParaRPr b="1" sz="19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605" name="Google Shape;605;p30"/>
          <p:cNvSpPr txBox="1"/>
          <p:nvPr/>
        </p:nvSpPr>
        <p:spPr>
          <a:xfrm>
            <a:off x="8123675" y="4449200"/>
            <a:ext cx="900300" cy="627000"/>
          </a:xfrm>
          <a:prstGeom prst="rect">
            <a:avLst/>
          </a:prstGeom>
          <a:solidFill>
            <a:srgbClr val="FCE5CD"/>
          </a:solidFill>
          <a:ln cap="flat" cmpd="sng" w="9525">
            <a:solidFill>
              <a:srgbClr val="E6913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 u="sng">
                <a:latin typeface="Comic Sans MS"/>
                <a:ea typeface="Comic Sans MS"/>
                <a:cs typeface="Comic Sans MS"/>
                <a:sym typeface="Comic Sans MS"/>
              </a:rPr>
              <a:t>Note:</a:t>
            </a:r>
            <a:r>
              <a:rPr lang="en-GB" sz="1100"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br>
              <a:rPr lang="en-GB" sz="1100"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i="1" lang="en-GB" sz="1100">
                <a:latin typeface="Comic Sans MS"/>
                <a:ea typeface="Comic Sans MS"/>
                <a:cs typeface="Comic Sans MS"/>
                <a:sym typeface="Comic Sans MS"/>
              </a:rPr>
              <a:t>and = und </a:t>
            </a:r>
            <a:br>
              <a:rPr i="1" lang="en-GB" sz="1100"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lang="en-GB" sz="1100">
                <a:latin typeface="Comic Sans MS"/>
                <a:ea typeface="Comic Sans MS"/>
                <a:cs typeface="Comic Sans MS"/>
                <a:sym typeface="Comic Sans MS"/>
              </a:rPr>
              <a:t>in German</a:t>
            </a:r>
            <a:endParaRPr sz="11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606" name="Google Shape;606;p30">
            <a:hlinkClick action="ppaction://hlinksldjump" r:id="rId17"/>
          </p:cNvPr>
          <p:cNvSpPr txBox="1"/>
          <p:nvPr/>
        </p:nvSpPr>
        <p:spPr>
          <a:xfrm>
            <a:off x="149025" y="3139825"/>
            <a:ext cx="840000" cy="324900"/>
          </a:xfrm>
          <a:prstGeom prst="rect">
            <a:avLst/>
          </a:prstGeom>
          <a:solidFill>
            <a:srgbClr val="EA9999"/>
          </a:solidFill>
          <a:ln cap="flat" cmpd="sng" w="9525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latin typeface="Comic Sans MS"/>
                <a:ea typeface="Comic Sans MS"/>
                <a:cs typeface="Comic Sans MS"/>
                <a:sym typeface="Comic Sans MS"/>
              </a:rPr>
              <a:t>ein Hemd</a:t>
            </a:r>
            <a:endParaRPr sz="10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607" name="Google Shape;607;p30">
            <a:hlinkClick action="ppaction://hlinksldjump" r:id="rId18"/>
          </p:cNvPr>
          <p:cNvSpPr txBox="1"/>
          <p:nvPr/>
        </p:nvSpPr>
        <p:spPr>
          <a:xfrm>
            <a:off x="149800" y="3969600"/>
            <a:ext cx="1027200" cy="324900"/>
          </a:xfrm>
          <a:prstGeom prst="rect">
            <a:avLst/>
          </a:prstGeom>
          <a:solidFill>
            <a:srgbClr val="EA9999"/>
          </a:solidFill>
          <a:ln cap="flat" cmpd="sng" w="9525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latin typeface="Comic Sans MS"/>
                <a:ea typeface="Comic Sans MS"/>
                <a:cs typeface="Comic Sans MS"/>
                <a:sym typeface="Comic Sans MS"/>
              </a:rPr>
              <a:t>Strumpfhose</a:t>
            </a:r>
            <a:endParaRPr sz="10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608" name="Google Shape;608;p30">
            <a:hlinkClick action="ppaction://hlinksldjump" r:id="rId19"/>
          </p:cNvPr>
          <p:cNvSpPr txBox="1"/>
          <p:nvPr/>
        </p:nvSpPr>
        <p:spPr>
          <a:xfrm>
            <a:off x="149025" y="3553988"/>
            <a:ext cx="840000" cy="324900"/>
          </a:xfrm>
          <a:prstGeom prst="rect">
            <a:avLst/>
          </a:prstGeom>
          <a:solidFill>
            <a:srgbClr val="EA9999"/>
          </a:solidFill>
          <a:ln cap="flat" cmpd="sng" w="9525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latin typeface="Comic Sans MS"/>
                <a:ea typeface="Comic Sans MS"/>
                <a:cs typeface="Comic Sans MS"/>
                <a:sym typeface="Comic Sans MS"/>
              </a:rPr>
              <a:t>Ich trage</a:t>
            </a:r>
            <a:endParaRPr sz="10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609" name="Google Shape;609;p30">
            <a:hlinkClick action="ppaction://hlinksldjump" r:id="rId20"/>
          </p:cNvPr>
          <p:cNvSpPr txBox="1"/>
          <p:nvPr/>
        </p:nvSpPr>
        <p:spPr>
          <a:xfrm>
            <a:off x="1053975" y="3139825"/>
            <a:ext cx="949500" cy="324900"/>
          </a:xfrm>
          <a:prstGeom prst="rect">
            <a:avLst/>
          </a:prstGeom>
          <a:solidFill>
            <a:srgbClr val="EA9999"/>
          </a:solidFill>
          <a:ln cap="flat" cmpd="sng" w="9525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latin typeface="Comic Sans MS"/>
                <a:ea typeface="Comic Sans MS"/>
                <a:cs typeface="Comic Sans MS"/>
                <a:sym typeface="Comic Sans MS"/>
              </a:rPr>
              <a:t>e</a:t>
            </a:r>
            <a:r>
              <a:rPr lang="en-GB" sz="1000">
                <a:latin typeface="Comic Sans MS"/>
                <a:ea typeface="Comic Sans MS"/>
                <a:cs typeface="Comic Sans MS"/>
                <a:sym typeface="Comic Sans MS"/>
              </a:rPr>
              <a:t>ine Hose</a:t>
            </a:r>
            <a:endParaRPr sz="10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610" name="Google Shape;610;p30">
            <a:hlinkClick action="ppaction://hlinksldjump" r:id="rId21"/>
          </p:cNvPr>
          <p:cNvSpPr txBox="1"/>
          <p:nvPr/>
        </p:nvSpPr>
        <p:spPr>
          <a:xfrm>
            <a:off x="1228650" y="3969600"/>
            <a:ext cx="678600" cy="324900"/>
          </a:xfrm>
          <a:prstGeom prst="rect">
            <a:avLst/>
          </a:prstGeom>
          <a:solidFill>
            <a:srgbClr val="EA9999"/>
          </a:solidFill>
          <a:ln cap="flat" cmpd="sng" w="9525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latin typeface="Comic Sans MS"/>
                <a:ea typeface="Comic Sans MS"/>
                <a:cs typeface="Comic Sans MS"/>
                <a:sym typeface="Comic Sans MS"/>
              </a:rPr>
              <a:t>und</a:t>
            </a:r>
            <a:endParaRPr sz="10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611" name="Google Shape;611;p30">
            <a:hlinkClick action="ppaction://hlinksldjump" r:id="rId22"/>
          </p:cNvPr>
          <p:cNvSpPr txBox="1"/>
          <p:nvPr/>
        </p:nvSpPr>
        <p:spPr>
          <a:xfrm>
            <a:off x="1064025" y="3553988"/>
            <a:ext cx="929400" cy="324900"/>
          </a:xfrm>
          <a:prstGeom prst="rect">
            <a:avLst/>
          </a:prstGeom>
          <a:solidFill>
            <a:srgbClr val="EA9999"/>
          </a:solidFill>
          <a:ln cap="flat" cmpd="sng" w="9525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latin typeface="Comic Sans MS"/>
                <a:ea typeface="Comic Sans MS"/>
                <a:cs typeface="Comic Sans MS"/>
                <a:sym typeface="Comic Sans MS"/>
              </a:rPr>
              <a:t>e</a:t>
            </a:r>
            <a:r>
              <a:rPr lang="en-GB" sz="1000">
                <a:latin typeface="Comic Sans MS"/>
                <a:ea typeface="Comic Sans MS"/>
                <a:cs typeface="Comic Sans MS"/>
                <a:sym typeface="Comic Sans MS"/>
              </a:rPr>
              <a:t>inen Blazer</a:t>
            </a:r>
            <a:endParaRPr sz="10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612" name="Google Shape;612;p30">
            <a:hlinkClick action="ppaction://hlinksldjump" r:id="rId23"/>
          </p:cNvPr>
          <p:cNvSpPr txBox="1"/>
          <p:nvPr/>
        </p:nvSpPr>
        <p:spPr>
          <a:xfrm>
            <a:off x="577775" y="4385200"/>
            <a:ext cx="1027200" cy="324900"/>
          </a:xfrm>
          <a:prstGeom prst="rect">
            <a:avLst/>
          </a:prstGeom>
          <a:solidFill>
            <a:srgbClr val="EA9999"/>
          </a:solidFill>
          <a:ln cap="flat" cmpd="sng" w="9525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latin typeface="Comic Sans MS"/>
                <a:ea typeface="Comic Sans MS"/>
                <a:cs typeface="Comic Sans MS"/>
                <a:sym typeface="Comic Sans MS"/>
              </a:rPr>
              <a:t>e</a:t>
            </a:r>
            <a:r>
              <a:rPr lang="en-GB" sz="1000">
                <a:latin typeface="Comic Sans MS"/>
                <a:ea typeface="Comic Sans MS"/>
                <a:cs typeface="Comic Sans MS"/>
                <a:sym typeface="Comic Sans MS"/>
              </a:rPr>
              <a:t>ine Krawatte</a:t>
            </a:r>
            <a:endParaRPr sz="10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613" name="Google Shape;613;p30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6535827" y="1122027"/>
            <a:ext cx="1270601" cy="1703084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" name="Google Shape;614;p30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5634951" y="1095213"/>
            <a:ext cx="1478025" cy="1816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5" name="Google Shape;615;p30"/>
          <p:cNvPicPr preferRelativeResize="0"/>
          <p:nvPr/>
        </p:nvPicPr>
        <p:blipFill rotWithShape="1">
          <a:blip r:embed="rId5">
            <a:alphaModFix/>
          </a:blip>
          <a:srcRect b="24681" l="34766" r="34201" t="0"/>
          <a:stretch/>
        </p:blipFill>
        <p:spPr>
          <a:xfrm>
            <a:off x="6254616" y="1035213"/>
            <a:ext cx="203451" cy="371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6" name="Google Shape;616;p30"/>
          <p:cNvPicPr preferRelativeResize="0"/>
          <p:nvPr/>
        </p:nvPicPr>
        <p:blipFill rotWithShape="1">
          <a:blip r:embed="rId5">
            <a:alphaModFix/>
          </a:blip>
          <a:srcRect b="24681" l="34766" r="34201" t="0"/>
          <a:stretch/>
        </p:blipFill>
        <p:spPr>
          <a:xfrm>
            <a:off x="7006424" y="1011925"/>
            <a:ext cx="283252" cy="371225"/>
          </a:xfrm>
          <a:prstGeom prst="rect">
            <a:avLst/>
          </a:prstGeom>
          <a:noFill/>
          <a:ln>
            <a:noFill/>
          </a:ln>
        </p:spPr>
      </p:pic>
      <p:sp>
        <p:nvSpPr>
          <p:cNvPr id="617" name="Google Shape;617;p30"/>
          <p:cNvSpPr txBox="1"/>
          <p:nvPr/>
        </p:nvSpPr>
        <p:spPr>
          <a:xfrm>
            <a:off x="4830800" y="1485775"/>
            <a:ext cx="949500" cy="3711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latin typeface="Architects Daughter"/>
                <a:ea typeface="Architects Daughter"/>
                <a:cs typeface="Architects Daughter"/>
                <a:sym typeface="Architects Daughter"/>
              </a:rPr>
              <a:t>einen schwarzen Rock</a:t>
            </a:r>
            <a:endParaRPr sz="700"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latin typeface="Architects Daughter"/>
                <a:ea typeface="Architects Daughter"/>
                <a:cs typeface="Architects Daughter"/>
                <a:sym typeface="Architects Daughter"/>
              </a:rPr>
              <a:t> </a:t>
            </a:r>
            <a:endParaRPr sz="700"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cxnSp>
        <p:nvCxnSpPr>
          <p:cNvPr id="618" name="Google Shape;618;p30"/>
          <p:cNvCxnSpPr>
            <a:stCxn id="619" idx="0"/>
          </p:cNvCxnSpPr>
          <p:nvPr/>
        </p:nvCxnSpPr>
        <p:spPr>
          <a:xfrm flipH="1" rot="10800000">
            <a:off x="2880550" y="2380350"/>
            <a:ext cx="443700" cy="444000"/>
          </a:xfrm>
          <a:prstGeom prst="straightConnector1">
            <a:avLst/>
          </a:prstGeom>
          <a:noFill/>
          <a:ln cap="flat" cmpd="sng" w="19050">
            <a:solidFill>
              <a:srgbClr val="FFFF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620" name="Google Shape;620;p30"/>
          <p:cNvSpPr txBox="1"/>
          <p:nvPr/>
        </p:nvSpPr>
        <p:spPr>
          <a:xfrm>
            <a:off x="2218313" y="2062425"/>
            <a:ext cx="900300" cy="4515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latin typeface="Architects Daughter"/>
                <a:ea typeface="Architects Daughter"/>
                <a:cs typeface="Architects Daughter"/>
                <a:sym typeface="Architects Daughter"/>
              </a:rPr>
              <a:t>einen schwarzen Blazer (mit einem Logo)</a:t>
            </a:r>
            <a:endParaRPr sz="700"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latin typeface="Architects Daughter"/>
                <a:ea typeface="Architects Daughter"/>
                <a:cs typeface="Architects Daughter"/>
                <a:sym typeface="Architects Daughter"/>
              </a:rPr>
              <a:t> </a:t>
            </a:r>
            <a:endParaRPr sz="700"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621" name="Google Shape;621;p30"/>
          <p:cNvSpPr txBox="1"/>
          <p:nvPr/>
        </p:nvSpPr>
        <p:spPr>
          <a:xfrm>
            <a:off x="2430400" y="2824350"/>
            <a:ext cx="900300" cy="4515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latin typeface="Architects Daughter"/>
                <a:ea typeface="Architects Daughter"/>
                <a:cs typeface="Architects Daughter"/>
                <a:sym typeface="Architects Daughter"/>
              </a:rPr>
              <a:t>einen schwarzen Pullover (mit einem  Logo)</a:t>
            </a:r>
            <a:endParaRPr sz="700"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latin typeface="Architects Daughter"/>
                <a:ea typeface="Architects Daughter"/>
                <a:cs typeface="Architects Daughter"/>
                <a:sym typeface="Architects Daughter"/>
              </a:rPr>
              <a:t> </a:t>
            </a:r>
            <a:endParaRPr sz="700"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4"/>
          <p:cNvSpPr txBox="1"/>
          <p:nvPr/>
        </p:nvSpPr>
        <p:spPr>
          <a:xfrm>
            <a:off x="2362200" y="266700"/>
            <a:ext cx="4448400" cy="12192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400">
                <a:latin typeface="Comic Sans MS"/>
                <a:ea typeface="Comic Sans MS"/>
                <a:cs typeface="Comic Sans MS"/>
                <a:sym typeface="Comic Sans MS"/>
              </a:rPr>
              <a:t>Mon uniforme scolaire /</a:t>
            </a:r>
            <a:endParaRPr b="1" sz="24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400">
                <a:latin typeface="Comic Sans MS"/>
                <a:ea typeface="Comic Sans MS"/>
                <a:cs typeface="Comic Sans MS"/>
                <a:sym typeface="Comic Sans MS"/>
              </a:rPr>
              <a:t>Meine Schuluniform </a:t>
            </a:r>
            <a:endParaRPr b="1" sz="24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Comic Sans MS"/>
                <a:ea typeface="Comic Sans MS"/>
                <a:cs typeface="Comic Sans MS"/>
                <a:sym typeface="Comic Sans MS"/>
              </a:rPr>
              <a:t>Year 7 Induction - Languages Challenge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72" name="Google Shape;72;p14">
            <a:hlinkClick action="ppaction://hlinksldjump"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5738" y="2428700"/>
            <a:ext cx="2880717" cy="1628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>
            <a:hlinkClick action="ppaction://hlinksldjump"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108713" y="2528325"/>
            <a:ext cx="2810701" cy="1505399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14"/>
          <p:cNvSpPr txBox="1"/>
          <p:nvPr/>
        </p:nvSpPr>
        <p:spPr>
          <a:xfrm>
            <a:off x="240718" y="1783625"/>
            <a:ext cx="2880600" cy="729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latin typeface="Architects Daughter"/>
                <a:ea typeface="Architects Daughter"/>
                <a:cs typeface="Architects Daughter"/>
                <a:sym typeface="Architects Daughter"/>
              </a:rPr>
              <a:t>Click this flag if you’re studying French: </a:t>
            </a:r>
            <a:endParaRPr sz="180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75" name="Google Shape;75;p14"/>
          <p:cNvSpPr txBox="1"/>
          <p:nvPr/>
        </p:nvSpPr>
        <p:spPr>
          <a:xfrm>
            <a:off x="6108688" y="1783625"/>
            <a:ext cx="2810700" cy="744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latin typeface="Architects Daughter"/>
                <a:ea typeface="Architects Daughter"/>
                <a:cs typeface="Architects Daughter"/>
                <a:sym typeface="Architects Daughter"/>
              </a:rPr>
              <a:t>Click this flag if you’re studying German: </a:t>
            </a:r>
            <a:endParaRPr sz="180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76" name="Google Shape;76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438400" y="862125"/>
            <a:ext cx="528697" cy="49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210300" y="862125"/>
            <a:ext cx="528697" cy="49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87625" y="1177925"/>
            <a:ext cx="3790950" cy="3790950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4"/>
          <p:cNvSpPr txBox="1"/>
          <p:nvPr/>
        </p:nvSpPr>
        <p:spPr>
          <a:xfrm>
            <a:off x="6995225" y="298050"/>
            <a:ext cx="1924200" cy="1156500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>
                <a:latin typeface="Comic Sans MS"/>
                <a:ea typeface="Comic Sans MS"/>
                <a:cs typeface="Comic Sans MS"/>
                <a:sym typeface="Comic Sans MS"/>
              </a:rPr>
              <a:t>You  must first click </a:t>
            </a:r>
            <a:r>
              <a:rPr b="1" lang="en-GB" sz="1700">
                <a:latin typeface="Comic Sans MS"/>
                <a:ea typeface="Comic Sans MS"/>
                <a:cs typeface="Comic Sans MS"/>
                <a:sym typeface="Comic Sans MS"/>
              </a:rPr>
              <a:t>PRESENT</a:t>
            </a:r>
            <a:r>
              <a:rPr lang="en-GB" sz="1700">
                <a:latin typeface="Comic Sans MS"/>
                <a:ea typeface="Comic Sans MS"/>
                <a:cs typeface="Comic Sans MS"/>
                <a:sym typeface="Comic Sans MS"/>
              </a:rPr>
              <a:t> to begin the challenge!</a:t>
            </a:r>
            <a:endParaRPr sz="17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95213" y="3917950"/>
            <a:ext cx="4021900" cy="1047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71063" y="1485900"/>
            <a:ext cx="2870188" cy="2870188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5"/>
          <p:cNvSpPr txBox="1"/>
          <p:nvPr/>
        </p:nvSpPr>
        <p:spPr>
          <a:xfrm>
            <a:off x="2362200" y="266700"/>
            <a:ext cx="4448400" cy="12192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400">
                <a:latin typeface="Comic Sans MS"/>
                <a:ea typeface="Comic Sans MS"/>
                <a:cs typeface="Comic Sans MS"/>
                <a:sym typeface="Comic Sans MS"/>
              </a:rPr>
              <a:t>Mon uniforme scolaire /</a:t>
            </a:r>
            <a:endParaRPr b="1" sz="24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400">
                <a:latin typeface="Comic Sans MS"/>
                <a:ea typeface="Comic Sans MS"/>
                <a:cs typeface="Comic Sans MS"/>
                <a:sym typeface="Comic Sans MS"/>
              </a:rPr>
              <a:t>Meine Schuluniform </a:t>
            </a:r>
            <a:endParaRPr b="1" sz="24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Comic Sans MS"/>
                <a:ea typeface="Comic Sans MS"/>
                <a:cs typeface="Comic Sans MS"/>
                <a:sym typeface="Comic Sans MS"/>
              </a:rPr>
              <a:t>Year 7 French &amp; German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87" name="Google Shape;87;p15">
            <a:hlinkClick action="ppaction://hlinksldjump"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93675" y="608575"/>
            <a:ext cx="1506000" cy="1003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>
            <a:hlinkClick action="ppaction://hlinksldjump" r:id="rId8"/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150747" y="608573"/>
            <a:ext cx="1672704" cy="10035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/>
          <p:nvPr/>
        </p:nvSpPr>
        <p:spPr>
          <a:xfrm>
            <a:off x="2939400" y="4003675"/>
            <a:ext cx="3294000" cy="87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latin typeface="Comic Sans MS"/>
                <a:ea typeface="Comic Sans MS"/>
                <a:cs typeface="Comic Sans MS"/>
                <a:sym typeface="Comic Sans MS"/>
              </a:rPr>
              <a:t>Oh no! </a:t>
            </a:r>
            <a:r>
              <a:rPr lang="en-GB">
                <a:latin typeface="Comic Sans MS"/>
                <a:ea typeface="Comic Sans MS"/>
                <a:cs typeface="Comic Sans MS"/>
                <a:sym typeface="Comic Sans MS"/>
              </a:rPr>
              <a:t>You missed an answer. 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Comic Sans MS"/>
                <a:ea typeface="Comic Sans MS"/>
                <a:cs typeface="Comic Sans MS"/>
                <a:sym typeface="Comic Sans MS"/>
              </a:rPr>
              <a:t>Click on the flag of the language 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Comic Sans MS"/>
                <a:ea typeface="Comic Sans MS"/>
                <a:cs typeface="Comic Sans MS"/>
                <a:sym typeface="Comic Sans MS"/>
              </a:rPr>
              <a:t>that you’re taking to start again. 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90" name="Google Shape;90;p15"/>
          <p:cNvSpPr txBox="1"/>
          <p:nvPr/>
        </p:nvSpPr>
        <p:spPr>
          <a:xfrm>
            <a:off x="144125" y="112100"/>
            <a:ext cx="1873800" cy="496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latin typeface="Comic Sans MS"/>
                <a:ea typeface="Comic Sans MS"/>
                <a:cs typeface="Comic Sans MS"/>
                <a:sym typeface="Comic Sans MS"/>
              </a:rPr>
              <a:t>Click this flag if you’re studying French: </a:t>
            </a:r>
            <a:endParaRPr sz="12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91" name="Google Shape;91;p15"/>
          <p:cNvSpPr txBox="1"/>
          <p:nvPr/>
        </p:nvSpPr>
        <p:spPr>
          <a:xfrm>
            <a:off x="7050200" y="112100"/>
            <a:ext cx="1873800" cy="496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latin typeface="Comic Sans MS"/>
                <a:ea typeface="Comic Sans MS"/>
                <a:cs typeface="Comic Sans MS"/>
                <a:sym typeface="Comic Sans MS"/>
              </a:rPr>
              <a:t>Click this flag if you’re studying German: </a:t>
            </a:r>
            <a:endParaRPr sz="12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92" name="Google Shape;92;p1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438400" y="862125"/>
            <a:ext cx="528697" cy="49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210300" y="862125"/>
            <a:ext cx="528697" cy="496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6"/>
          <p:cNvSpPr txBox="1"/>
          <p:nvPr/>
        </p:nvSpPr>
        <p:spPr>
          <a:xfrm>
            <a:off x="2362200" y="266700"/>
            <a:ext cx="4448400" cy="12192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400">
                <a:latin typeface="Comic Sans MS"/>
                <a:ea typeface="Comic Sans MS"/>
                <a:cs typeface="Comic Sans MS"/>
                <a:sym typeface="Comic Sans MS"/>
              </a:rPr>
              <a:t>Mon uniforme scolaire /</a:t>
            </a:r>
            <a:endParaRPr b="1" sz="24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400">
                <a:latin typeface="Comic Sans MS"/>
                <a:ea typeface="Comic Sans MS"/>
                <a:cs typeface="Comic Sans MS"/>
                <a:sym typeface="Comic Sans MS"/>
              </a:rPr>
              <a:t>Meine Schuluniform </a:t>
            </a:r>
            <a:endParaRPr b="1" sz="24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Comic Sans MS"/>
                <a:ea typeface="Comic Sans MS"/>
                <a:cs typeface="Comic Sans MS"/>
                <a:sym typeface="Comic Sans MS"/>
              </a:rPr>
              <a:t>Year 7 French &amp; German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99" name="Google Shape;99;p16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4125" y="608575"/>
            <a:ext cx="1873798" cy="1003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6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097125" y="608575"/>
            <a:ext cx="1873802" cy="1003599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6"/>
          <p:cNvSpPr txBox="1"/>
          <p:nvPr/>
        </p:nvSpPr>
        <p:spPr>
          <a:xfrm>
            <a:off x="86375" y="112100"/>
            <a:ext cx="1989300" cy="496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latin typeface="Comic Sans MS"/>
                <a:ea typeface="Comic Sans MS"/>
                <a:cs typeface="Comic Sans MS"/>
                <a:sym typeface="Comic Sans MS"/>
              </a:rPr>
              <a:t>Click here to visit a famous French landmark:</a:t>
            </a:r>
            <a:endParaRPr sz="12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02" name="Google Shape;102;p16"/>
          <p:cNvSpPr txBox="1"/>
          <p:nvPr/>
        </p:nvSpPr>
        <p:spPr>
          <a:xfrm>
            <a:off x="6972300" y="112100"/>
            <a:ext cx="2067300" cy="496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latin typeface="Comic Sans MS"/>
                <a:ea typeface="Comic Sans MS"/>
                <a:cs typeface="Comic Sans MS"/>
                <a:sym typeface="Comic Sans MS"/>
              </a:rPr>
              <a:t>Click here to visit a famous German landmark:</a:t>
            </a:r>
            <a:endParaRPr sz="12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03" name="Google Shape;103;p16"/>
          <p:cNvSpPr txBox="1"/>
          <p:nvPr/>
        </p:nvSpPr>
        <p:spPr>
          <a:xfrm>
            <a:off x="2338913" y="1612175"/>
            <a:ext cx="4552800" cy="2990700"/>
          </a:xfrm>
          <a:prstGeom prst="rect">
            <a:avLst/>
          </a:prstGeom>
          <a:solidFill>
            <a:srgbClr val="FFE599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400">
                <a:latin typeface="Comic Sans MS"/>
                <a:ea typeface="Comic Sans MS"/>
                <a:cs typeface="Comic Sans MS"/>
                <a:sym typeface="Comic Sans MS"/>
              </a:rPr>
              <a:t>You win!</a:t>
            </a:r>
            <a:r>
              <a:rPr b="1" lang="en-GB" sz="2400"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endParaRPr b="1" sz="19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lang="en-GB">
                <a:latin typeface="Comic Sans MS"/>
                <a:ea typeface="Comic Sans MS"/>
                <a:cs typeface="Comic Sans MS"/>
                <a:sym typeface="Comic Sans MS"/>
              </a:rPr>
              <a:t>You should have 3 letters that spell out a word in French or German. Find out what that word means and send it to your new teacher to get a certificate! 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Comic Sans MS"/>
                <a:ea typeface="Comic Sans MS"/>
                <a:cs typeface="Comic Sans MS"/>
                <a:sym typeface="Comic Sans MS"/>
              </a:rPr>
              <a:t>You got all of the answers correct. 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Comic Sans MS"/>
                <a:ea typeface="Comic Sans MS"/>
                <a:cs typeface="Comic Sans MS"/>
                <a:sym typeface="Comic Sans MS"/>
              </a:rPr>
              <a:t>You’re now an expert at the Sandringham School uniform. 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>
                <a:latin typeface="Comic Sans MS"/>
                <a:ea typeface="Comic Sans MS"/>
                <a:cs typeface="Comic Sans MS"/>
                <a:sym typeface="Comic Sans MS"/>
              </a:rPr>
              <a:t>Très bien ! </a:t>
            </a:r>
            <a:r>
              <a:rPr lang="en-GB" sz="1500"/>
              <a:t>🇫🇷</a:t>
            </a:r>
            <a:endParaRPr b="1" sz="16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>
                <a:latin typeface="Comic Sans MS"/>
                <a:ea typeface="Comic Sans MS"/>
                <a:cs typeface="Comic Sans MS"/>
                <a:sym typeface="Comic Sans MS"/>
              </a:rPr>
              <a:t>Gut gemacht ! </a:t>
            </a:r>
            <a:r>
              <a:rPr lang="en-GB" sz="1500"/>
              <a:t>🇩🇪</a:t>
            </a:r>
            <a:endParaRPr b="1" sz="1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descr="go team" id="104" name="Google Shape;104;p16"/>
          <p:cNvPicPr preferRelativeResize="0"/>
          <p:nvPr/>
        </p:nvPicPr>
        <p:blipFill rotWithShape="1">
          <a:blip r:embed="rId8">
            <a:alphaModFix/>
          </a:blip>
          <a:srcRect b="0" l="11486" r="14499" t="0"/>
          <a:stretch/>
        </p:blipFill>
        <p:spPr>
          <a:xfrm>
            <a:off x="6658175" y="1368738"/>
            <a:ext cx="2573850" cy="3477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-1173547">
            <a:off x="2691113" y="3617140"/>
            <a:ext cx="750271" cy="944398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16">
            <a:hlinkClick action="ppaction://hlinkshowjump?jump=firstslide"/>
          </p:cNvPr>
          <p:cNvSpPr txBox="1"/>
          <p:nvPr/>
        </p:nvSpPr>
        <p:spPr>
          <a:xfrm>
            <a:off x="520700" y="3924300"/>
            <a:ext cx="1612800" cy="949200"/>
          </a:xfrm>
          <a:prstGeom prst="rect">
            <a:avLst/>
          </a:prstGeom>
          <a:solidFill>
            <a:srgbClr val="B6D7A8"/>
          </a:solidFill>
          <a:ln cap="flat" cmpd="sng" w="19050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400">
                <a:latin typeface="Comic Sans MS"/>
                <a:ea typeface="Comic Sans MS"/>
                <a:cs typeface="Comic Sans MS"/>
                <a:sym typeface="Comic Sans MS"/>
              </a:rPr>
              <a:t>Play again</a:t>
            </a:r>
            <a:endParaRPr b="1" sz="24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07" name="Google Shape;107;p1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438400" y="862125"/>
            <a:ext cx="528697" cy="49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210300" y="862125"/>
            <a:ext cx="528697" cy="496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7">
            <a:hlinkClick action="ppaction://hlinksldjump" r:id="rId4"/>
          </p:cNvPr>
          <p:cNvSpPr txBox="1"/>
          <p:nvPr/>
        </p:nvSpPr>
        <p:spPr>
          <a:xfrm>
            <a:off x="2167800" y="1301100"/>
            <a:ext cx="3911700" cy="2541300"/>
          </a:xfrm>
          <a:prstGeom prst="rect">
            <a:avLst/>
          </a:prstGeom>
          <a:solidFill>
            <a:srgbClr val="D9EAD3"/>
          </a:solidFill>
          <a:ln cap="flat" cmpd="sng" w="28575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100">
                <a:latin typeface="Comic Sans MS"/>
                <a:ea typeface="Comic Sans MS"/>
                <a:cs typeface="Comic Sans MS"/>
                <a:sym typeface="Comic Sans MS"/>
              </a:rPr>
              <a:t>Super ! That’s correct. </a:t>
            </a:r>
            <a:endParaRPr b="1" sz="21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1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100">
                <a:latin typeface="Comic Sans MS"/>
                <a:ea typeface="Comic Sans MS"/>
                <a:cs typeface="Comic Sans MS"/>
                <a:sym typeface="Comic Sans MS"/>
              </a:rPr>
              <a:t>Write down the letter in the bottom corner. </a:t>
            </a:r>
            <a:endParaRPr b="1" sz="21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1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100">
                <a:latin typeface="Comic Sans MS"/>
                <a:ea typeface="Comic Sans MS"/>
                <a:cs typeface="Comic Sans MS"/>
                <a:sym typeface="Comic Sans MS"/>
              </a:rPr>
              <a:t>Click here to continue to the next question… </a:t>
            </a:r>
            <a:endParaRPr b="1" sz="21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14" name="Google Shape;114;p17"/>
          <p:cNvSpPr txBox="1"/>
          <p:nvPr/>
        </p:nvSpPr>
        <p:spPr>
          <a:xfrm>
            <a:off x="101600" y="74375"/>
            <a:ext cx="1841400" cy="5607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Mon uniforme scolaire </a:t>
            </a:r>
            <a:r>
              <a:rPr b="1" lang="en-GB" sz="1200"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endParaRPr b="1" sz="12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latin typeface="Comic Sans MS"/>
                <a:ea typeface="Comic Sans MS"/>
                <a:cs typeface="Comic Sans MS"/>
                <a:sym typeface="Comic Sans MS"/>
              </a:rPr>
              <a:t>Year 7 French</a:t>
            </a:r>
            <a:endParaRPr sz="12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15" name="Google Shape;115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6897" y="718975"/>
            <a:ext cx="1014275" cy="675902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7"/>
          <p:cNvSpPr txBox="1"/>
          <p:nvPr/>
        </p:nvSpPr>
        <p:spPr>
          <a:xfrm>
            <a:off x="301825" y="4112275"/>
            <a:ext cx="1169400" cy="792300"/>
          </a:xfrm>
          <a:prstGeom prst="rect">
            <a:avLst/>
          </a:prstGeom>
          <a:solidFill>
            <a:srgbClr val="C9DAF8"/>
          </a:solidFill>
          <a:ln cap="flat" cmpd="sng" w="9525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600">
                <a:latin typeface="Comic Sans MS"/>
                <a:ea typeface="Comic Sans MS"/>
                <a:cs typeface="Comic Sans MS"/>
                <a:sym typeface="Comic Sans MS"/>
              </a:rPr>
              <a:t>N</a:t>
            </a:r>
            <a:endParaRPr sz="4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17" name="Google Shape;117;p17">
            <a:hlinkClick action="ppaction://hlinksldjump"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542625" y="1542125"/>
            <a:ext cx="3601375" cy="3601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itmoji Image" id="122" name="Google Shape;122;p18">
            <a:hlinkClick action="ppaction://hlinksldjump"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53050" y="676275"/>
            <a:ext cx="3790950" cy="3790950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18">
            <a:hlinkClick action="ppaction://hlinksldjump" r:id="rId6"/>
          </p:cNvPr>
          <p:cNvSpPr txBox="1"/>
          <p:nvPr/>
        </p:nvSpPr>
        <p:spPr>
          <a:xfrm>
            <a:off x="1739175" y="1394875"/>
            <a:ext cx="3911700" cy="2541300"/>
          </a:xfrm>
          <a:prstGeom prst="rect">
            <a:avLst/>
          </a:prstGeom>
          <a:solidFill>
            <a:srgbClr val="D9EAD3"/>
          </a:solidFill>
          <a:ln cap="flat" cmpd="sng" w="28575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100">
                <a:latin typeface="Comic Sans MS"/>
                <a:ea typeface="Comic Sans MS"/>
                <a:cs typeface="Comic Sans MS"/>
                <a:sym typeface="Comic Sans MS"/>
              </a:rPr>
              <a:t>Super ! That’s correct. </a:t>
            </a:r>
            <a:endParaRPr b="1" sz="21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1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100">
                <a:latin typeface="Comic Sans MS"/>
                <a:ea typeface="Comic Sans MS"/>
                <a:cs typeface="Comic Sans MS"/>
                <a:sym typeface="Comic Sans MS"/>
              </a:rPr>
              <a:t>Write down the letter in the bottom corner. </a:t>
            </a:r>
            <a:endParaRPr b="1" sz="21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1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100">
                <a:latin typeface="Comic Sans MS"/>
                <a:ea typeface="Comic Sans MS"/>
                <a:cs typeface="Comic Sans MS"/>
                <a:sym typeface="Comic Sans MS"/>
              </a:rPr>
              <a:t>Click here to continue to the next question… </a:t>
            </a:r>
            <a:endParaRPr b="1" sz="21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24" name="Google Shape;124;p18"/>
          <p:cNvSpPr txBox="1"/>
          <p:nvPr/>
        </p:nvSpPr>
        <p:spPr>
          <a:xfrm>
            <a:off x="301825" y="4074550"/>
            <a:ext cx="1169400" cy="830100"/>
          </a:xfrm>
          <a:prstGeom prst="rect">
            <a:avLst/>
          </a:prstGeom>
          <a:solidFill>
            <a:srgbClr val="C9DAF8"/>
          </a:solidFill>
          <a:ln cap="flat" cmpd="sng" w="9525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600">
                <a:latin typeface="Comic Sans MS"/>
                <a:ea typeface="Comic Sans MS"/>
                <a:cs typeface="Comic Sans MS"/>
                <a:sym typeface="Comic Sans MS"/>
              </a:rPr>
              <a:t>G</a:t>
            </a:r>
            <a:endParaRPr sz="4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25" name="Google Shape;125;p18"/>
          <p:cNvSpPr txBox="1"/>
          <p:nvPr/>
        </p:nvSpPr>
        <p:spPr>
          <a:xfrm>
            <a:off x="101600" y="74375"/>
            <a:ext cx="1841400" cy="5607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Meine Schuluniform </a:t>
            </a:r>
            <a:endParaRPr b="1" sz="12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Year 7 German</a:t>
            </a:r>
            <a:endParaRPr b="1" sz="12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26" name="Google Shape;126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05674" y="635076"/>
            <a:ext cx="1027149" cy="6162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9"/>
          <p:cNvSpPr txBox="1"/>
          <p:nvPr/>
        </p:nvSpPr>
        <p:spPr>
          <a:xfrm>
            <a:off x="101600" y="74375"/>
            <a:ext cx="1841400" cy="5607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Mon uniforme scolaire </a:t>
            </a:r>
            <a:r>
              <a:rPr b="1" lang="en-GB" sz="1200"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endParaRPr b="1" sz="12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latin typeface="Comic Sans MS"/>
                <a:ea typeface="Comic Sans MS"/>
                <a:cs typeface="Comic Sans MS"/>
                <a:sym typeface="Comic Sans MS"/>
              </a:rPr>
              <a:t>Year 7 French</a:t>
            </a:r>
            <a:endParaRPr sz="12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32" name="Google Shape;132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6897" y="718975"/>
            <a:ext cx="1014275" cy="675902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19">
            <a:hlinkClick action="ppaction://hlinksldjump" r:id="rId5"/>
          </p:cNvPr>
          <p:cNvSpPr txBox="1"/>
          <p:nvPr/>
        </p:nvSpPr>
        <p:spPr>
          <a:xfrm>
            <a:off x="2261425" y="1394875"/>
            <a:ext cx="3911700" cy="2541300"/>
          </a:xfrm>
          <a:prstGeom prst="rect">
            <a:avLst/>
          </a:prstGeom>
          <a:solidFill>
            <a:srgbClr val="D9EAD3"/>
          </a:solidFill>
          <a:ln cap="flat" cmpd="sng" w="28575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100">
                <a:latin typeface="Comic Sans MS"/>
                <a:ea typeface="Comic Sans MS"/>
                <a:cs typeface="Comic Sans MS"/>
                <a:sym typeface="Comic Sans MS"/>
              </a:rPr>
              <a:t>Super ! That’s correct. </a:t>
            </a:r>
            <a:endParaRPr b="1" sz="21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1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100">
                <a:latin typeface="Comic Sans MS"/>
                <a:ea typeface="Comic Sans MS"/>
                <a:cs typeface="Comic Sans MS"/>
                <a:sym typeface="Comic Sans MS"/>
              </a:rPr>
              <a:t>Write down the letter in the bottom corner. </a:t>
            </a:r>
            <a:endParaRPr b="1" sz="21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1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100">
                <a:latin typeface="Comic Sans MS"/>
                <a:ea typeface="Comic Sans MS"/>
                <a:cs typeface="Comic Sans MS"/>
                <a:sym typeface="Comic Sans MS"/>
              </a:rPr>
              <a:t>Click here to continue to the next question… </a:t>
            </a:r>
            <a:endParaRPr b="1" sz="21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34" name="Google Shape;134;p19"/>
          <p:cNvSpPr txBox="1"/>
          <p:nvPr/>
        </p:nvSpPr>
        <p:spPr>
          <a:xfrm>
            <a:off x="301825" y="4074550"/>
            <a:ext cx="1169400" cy="830100"/>
          </a:xfrm>
          <a:prstGeom prst="rect">
            <a:avLst/>
          </a:prstGeom>
          <a:solidFill>
            <a:srgbClr val="C9DAF8"/>
          </a:solidFill>
          <a:ln cap="flat" cmpd="sng" w="9525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600">
                <a:latin typeface="Comic Sans MS"/>
                <a:ea typeface="Comic Sans MS"/>
                <a:cs typeface="Comic Sans MS"/>
                <a:sym typeface="Comic Sans MS"/>
              </a:rPr>
              <a:t>O</a:t>
            </a:r>
            <a:endParaRPr sz="4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35" name="Google Shape;135;p19">
            <a:hlinkClick action="ppaction://hlinksldjump"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891975" y="969825"/>
            <a:ext cx="3684625" cy="3684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0">
            <a:hlinkClick action="ppaction://hlinksldjump" r:id="rId4"/>
          </p:cNvPr>
          <p:cNvSpPr txBox="1"/>
          <p:nvPr/>
        </p:nvSpPr>
        <p:spPr>
          <a:xfrm>
            <a:off x="2200175" y="1301100"/>
            <a:ext cx="3911700" cy="2541300"/>
          </a:xfrm>
          <a:prstGeom prst="rect">
            <a:avLst/>
          </a:prstGeom>
          <a:solidFill>
            <a:srgbClr val="D9EAD3"/>
          </a:solidFill>
          <a:ln cap="flat" cmpd="sng" w="28575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100">
                <a:latin typeface="Comic Sans MS"/>
                <a:ea typeface="Comic Sans MS"/>
                <a:cs typeface="Comic Sans MS"/>
                <a:sym typeface="Comic Sans MS"/>
              </a:rPr>
              <a:t>Super ! That’s correct. </a:t>
            </a:r>
            <a:endParaRPr b="1" sz="21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1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100">
                <a:latin typeface="Comic Sans MS"/>
                <a:ea typeface="Comic Sans MS"/>
                <a:cs typeface="Comic Sans MS"/>
                <a:sym typeface="Comic Sans MS"/>
              </a:rPr>
              <a:t>Write down the letter in the bottom corner. </a:t>
            </a:r>
            <a:endParaRPr b="1" sz="21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1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100">
                <a:latin typeface="Comic Sans MS"/>
                <a:ea typeface="Comic Sans MS"/>
                <a:cs typeface="Comic Sans MS"/>
                <a:sym typeface="Comic Sans MS"/>
              </a:rPr>
              <a:t>Click here to continue to the next question… </a:t>
            </a:r>
            <a:endParaRPr b="1" sz="21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41" name="Google Shape;141;p20"/>
          <p:cNvSpPr txBox="1"/>
          <p:nvPr/>
        </p:nvSpPr>
        <p:spPr>
          <a:xfrm>
            <a:off x="301825" y="4074550"/>
            <a:ext cx="1169400" cy="830100"/>
          </a:xfrm>
          <a:prstGeom prst="rect">
            <a:avLst/>
          </a:prstGeom>
          <a:solidFill>
            <a:srgbClr val="C9DAF8"/>
          </a:solidFill>
          <a:ln cap="flat" cmpd="sng" w="9525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600">
                <a:latin typeface="Comic Sans MS"/>
                <a:ea typeface="Comic Sans MS"/>
                <a:cs typeface="Comic Sans MS"/>
                <a:sym typeface="Comic Sans MS"/>
              </a:rPr>
              <a:t>T</a:t>
            </a:r>
            <a:endParaRPr sz="4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42" name="Google Shape;142;p20">
            <a:hlinkClick action="ppaction://hlinksldjump"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542625" y="1542125"/>
            <a:ext cx="3601375" cy="3601375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20"/>
          <p:cNvSpPr txBox="1"/>
          <p:nvPr/>
        </p:nvSpPr>
        <p:spPr>
          <a:xfrm>
            <a:off x="101600" y="74375"/>
            <a:ext cx="1841400" cy="5607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Meine Schuluniform </a:t>
            </a:r>
            <a:endParaRPr b="1" sz="12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Year 7 German</a:t>
            </a:r>
            <a:endParaRPr b="1" sz="12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44" name="Google Shape;144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05674" y="635076"/>
            <a:ext cx="1027149" cy="6162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1"/>
          <p:cNvSpPr txBox="1"/>
          <p:nvPr/>
        </p:nvSpPr>
        <p:spPr>
          <a:xfrm>
            <a:off x="101600" y="74375"/>
            <a:ext cx="1841400" cy="5607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Mon uniforme scolaire </a:t>
            </a:r>
            <a:r>
              <a:rPr b="1" lang="en-GB" sz="1200"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endParaRPr b="1" sz="12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latin typeface="Comic Sans MS"/>
                <a:ea typeface="Comic Sans MS"/>
                <a:cs typeface="Comic Sans MS"/>
                <a:sym typeface="Comic Sans MS"/>
              </a:rPr>
              <a:t>Year 7 French</a:t>
            </a:r>
            <a:endParaRPr sz="12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50" name="Google Shape;150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6897" y="718975"/>
            <a:ext cx="1014275" cy="6759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itmoji Image" id="151" name="Google Shape;151;p21">
            <a:hlinkClick action="ppaction://hlinksldjump"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353050" y="676275"/>
            <a:ext cx="3790950" cy="3790950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21">
            <a:hlinkClick action="ppaction://hlinksldjump" r:id="rId7"/>
          </p:cNvPr>
          <p:cNvSpPr txBox="1"/>
          <p:nvPr/>
        </p:nvSpPr>
        <p:spPr>
          <a:xfrm>
            <a:off x="1739175" y="1394875"/>
            <a:ext cx="3911700" cy="2541300"/>
          </a:xfrm>
          <a:prstGeom prst="rect">
            <a:avLst/>
          </a:prstGeom>
          <a:solidFill>
            <a:srgbClr val="D9EAD3"/>
          </a:solidFill>
          <a:ln cap="flat" cmpd="sng" w="28575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100">
                <a:latin typeface="Comic Sans MS"/>
                <a:ea typeface="Comic Sans MS"/>
                <a:cs typeface="Comic Sans MS"/>
                <a:sym typeface="Comic Sans MS"/>
              </a:rPr>
              <a:t>Super ! That’s correct. </a:t>
            </a:r>
            <a:endParaRPr b="1" sz="21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1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100">
                <a:latin typeface="Comic Sans MS"/>
                <a:ea typeface="Comic Sans MS"/>
                <a:cs typeface="Comic Sans MS"/>
                <a:sym typeface="Comic Sans MS"/>
              </a:rPr>
              <a:t>Write down the letter in the bottom corner. </a:t>
            </a:r>
            <a:endParaRPr b="1" sz="21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1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100">
                <a:latin typeface="Comic Sans MS"/>
                <a:ea typeface="Comic Sans MS"/>
                <a:cs typeface="Comic Sans MS"/>
                <a:sym typeface="Comic Sans MS"/>
              </a:rPr>
              <a:t>Click here to continue to the next question… </a:t>
            </a:r>
            <a:endParaRPr b="1" sz="21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53" name="Google Shape;153;p21"/>
          <p:cNvSpPr txBox="1"/>
          <p:nvPr/>
        </p:nvSpPr>
        <p:spPr>
          <a:xfrm>
            <a:off x="301825" y="4074550"/>
            <a:ext cx="1169400" cy="830100"/>
          </a:xfrm>
          <a:prstGeom prst="rect">
            <a:avLst/>
          </a:prstGeom>
          <a:solidFill>
            <a:srgbClr val="C9DAF8"/>
          </a:solidFill>
          <a:ln cap="flat" cmpd="sng" w="9525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600">
                <a:latin typeface="Comic Sans MS"/>
                <a:ea typeface="Comic Sans MS"/>
                <a:cs typeface="Comic Sans MS"/>
                <a:sym typeface="Comic Sans MS"/>
              </a:rPr>
              <a:t>B</a:t>
            </a:r>
            <a:endParaRPr sz="4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