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89750" cy="100187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8" roundtripDataSignature="AMtx7mj35pP5C0vBg2ibzrBX9EOrqIoU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B1A0050-0E18-4451-A3EF-9C8233939966}">
  <a:tblStyle styleId="{5B1A0050-0E18-4451-A3EF-9C823393996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ECA5E7D6-2A19-49C0-B625-7944E045C74A}"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F1F5"/>
          </a:solidFill>
        </a:fill>
      </a:tcStyle>
    </a:wholeTbl>
    <a:band1H>
      <a:tcTxStyle/>
      <a:tcStyle>
        <a:fill>
          <a:solidFill>
            <a:srgbClr val="CEE2EA"/>
          </a:solidFill>
        </a:fill>
      </a:tcStyle>
    </a:band1H>
    <a:band2H>
      <a:tcTxStyle/>
    </a:band2H>
    <a:band1V>
      <a:tcTxStyle/>
      <a:tcStyle>
        <a:fill>
          <a:solidFill>
            <a:srgbClr val="CEE2EA"/>
          </a:solidFill>
        </a:fill>
      </a:tcStyle>
    </a:band1V>
    <a:band2V>
      <a:tcTxStyle/>
    </a:band2V>
    <a:lastCol>
      <a:tcTxStyle b="on" i="off">
        <a:font>
          <a:latin typeface="Calibri"/>
          <a:ea typeface="Calibri"/>
          <a:cs typeface="Calibri"/>
        </a:font>
        <a:schemeClr val="lt1"/>
      </a:tcTxStyle>
      <a:tcStyle>
        <a:fill>
          <a:solidFill>
            <a:schemeClr val="accent5"/>
          </a:solidFill>
        </a:fill>
      </a:tcStyle>
    </a:lastCol>
    <a:firstCol>
      <a:tcTxStyle b="on" i="off">
        <a:font>
          <a:latin typeface="Calibri"/>
          <a:ea typeface="Calibri"/>
          <a:cs typeface="Calibri"/>
        </a:font>
        <a:schemeClr val="lt1"/>
      </a:tcTxStyle>
      <a:tcStyle>
        <a:fill>
          <a:solidFill>
            <a:schemeClr val="accent5"/>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5"/>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5"/>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86088" cy="5016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02075" y="0"/>
            <a:ext cx="2986088" cy="50165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8975" y="4821238"/>
            <a:ext cx="5511800" cy="39449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517063"/>
            <a:ext cx="2986088" cy="5016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02075" y="9517063"/>
            <a:ext cx="2986088" cy="50165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9: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9: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0: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0: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400311"/>
            <a:ext cx="5486400" cy="3600517"/>
          </a:xfrm>
          <a:prstGeom prst="rect">
            <a:avLst/>
          </a:prstGeom>
          <a:noFill/>
          <a:ln>
            <a:noFill/>
          </a:ln>
        </p:spPr>
        <p:txBody>
          <a:bodyPr anchorCtr="0" anchor="t" bIns="88475" lIns="88475" spcFirstLastPara="1" rIns="88475" wrap="square" tIns="88475">
            <a:noAutofit/>
          </a:bodyPr>
          <a:lstStyle/>
          <a:p>
            <a:pPr indent="0" lvl="0" marL="0" rtl="0" algn="l">
              <a:spcBef>
                <a:spcPts val="0"/>
              </a:spcBef>
              <a:spcAft>
                <a:spcPts val="0"/>
              </a:spcAft>
              <a:buClr>
                <a:schemeClr val="dk1"/>
              </a:buClr>
              <a:buSzPts val="1200"/>
              <a:buFont typeface="Calibri"/>
              <a:buNone/>
            </a:pPr>
            <a:r>
              <a:t/>
            </a:r>
            <a:endParaRPr/>
          </a:p>
        </p:txBody>
      </p:sp>
      <p:sp>
        <p:nvSpPr>
          <p:cNvPr id="100" name="Google Shape;10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txBox="1"/>
          <p:nvPr>
            <p:ph idx="1" type="body"/>
          </p:nvPr>
        </p:nvSpPr>
        <p:spPr>
          <a:xfrm>
            <a:off x="685800" y="4400311"/>
            <a:ext cx="5486400" cy="3600517"/>
          </a:xfrm>
          <a:prstGeom prst="rect">
            <a:avLst/>
          </a:prstGeom>
          <a:noFill/>
          <a:ln>
            <a:noFill/>
          </a:ln>
        </p:spPr>
        <p:txBody>
          <a:bodyPr anchorCtr="0" anchor="t" bIns="88475" lIns="88475" spcFirstLastPara="1" rIns="88475" wrap="square" tIns="88475">
            <a:noAutofit/>
          </a:bodyPr>
          <a:lstStyle/>
          <a:p>
            <a:pPr indent="0" lvl="0" marL="0" rtl="0" algn="l">
              <a:spcBef>
                <a:spcPts val="0"/>
              </a:spcBef>
              <a:spcAft>
                <a:spcPts val="0"/>
              </a:spcAft>
              <a:buClr>
                <a:schemeClr val="dk1"/>
              </a:buClr>
              <a:buSzPts val="1200"/>
              <a:buFont typeface="Calibri"/>
              <a:buNone/>
            </a:pPr>
            <a:r>
              <a:t/>
            </a:r>
            <a:endParaRPr/>
          </a:p>
        </p:txBody>
      </p:sp>
      <p:sp>
        <p:nvSpPr>
          <p:cNvPr id="121" name="Google Shape;12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c8c81a0745_0_0:notes"/>
          <p:cNvSpPr/>
          <p:nvPr>
            <p:ph idx="2" type="sldImg"/>
          </p:nvPr>
        </p:nvSpPr>
        <p:spPr>
          <a:xfrm>
            <a:off x="1190625" y="1252538"/>
            <a:ext cx="4508400" cy="33813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c8c81a0745_0_0:notes"/>
          <p:cNvSpPr txBox="1"/>
          <p:nvPr>
            <p:ph idx="1" type="body"/>
          </p:nvPr>
        </p:nvSpPr>
        <p:spPr>
          <a:xfrm>
            <a:off x="688975" y="4821238"/>
            <a:ext cx="5511900" cy="3945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g1c8c81a0745_0_0:notes"/>
          <p:cNvSpPr txBox="1"/>
          <p:nvPr>
            <p:ph idx="12" type="sldNum"/>
          </p:nvPr>
        </p:nvSpPr>
        <p:spPr>
          <a:xfrm>
            <a:off x="3902075" y="9517063"/>
            <a:ext cx="2986200" cy="5016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7: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7: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8975" y="4821238"/>
            <a:ext cx="5511800" cy="3944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8:notes"/>
          <p:cNvSpPr/>
          <p:nvPr>
            <p:ph idx="2" type="sldImg"/>
          </p:nvPr>
        </p:nvSpPr>
        <p:spPr>
          <a:xfrm>
            <a:off x="1190625" y="1252538"/>
            <a:ext cx="4508500"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0"/>
          <p:cNvSpPr/>
          <p:nvPr>
            <p:ph idx="2" type="pic"/>
          </p:nvPr>
        </p:nvSpPr>
        <p:spPr>
          <a:xfrm>
            <a:off x="1792288" y="612775"/>
            <a:ext cx="5486400" cy="4114800"/>
          </a:xfrm>
          <a:prstGeom prst="rect">
            <a:avLst/>
          </a:prstGeom>
          <a:noFill/>
          <a:ln>
            <a:noFill/>
          </a:ln>
        </p:spPr>
      </p:sp>
      <p:sp>
        <p:nvSpPr>
          <p:cNvPr id="68" name="Google Shape;68;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apprenticeshipguide.co.uk/choosing-by-school-subject" TargetMode="External"/><Relationship Id="rId4" Type="http://schemas.openxmlformats.org/officeDocument/2006/relationships/hyperlink" Target="http://www.apprenticeshipguide.co.uk/choosing-by-school-subject" TargetMode="External"/><Relationship Id="rId9" Type="http://schemas.openxmlformats.org/officeDocument/2006/relationships/hyperlink" Target="http://www.allaboutschoolleavers.co.uk/" TargetMode="External"/><Relationship Id="rId5" Type="http://schemas.openxmlformats.org/officeDocument/2006/relationships/hyperlink" Target="http://www.apprenticeshipguide.co.uk/choosing-by-school-subject" TargetMode="External"/><Relationship Id="rId6" Type="http://schemas.openxmlformats.org/officeDocument/2006/relationships/hyperlink" Target="http://www.apprenticeshipguide.co.uk/choosing-by-school-subject" TargetMode="External"/><Relationship Id="rId7" Type="http://schemas.openxmlformats.org/officeDocument/2006/relationships/hyperlink" Target="http://www.apprenticeshipguide.co.uk/choosing-by-school-subject" TargetMode="External"/><Relationship Id="rId8" Type="http://schemas.openxmlformats.org/officeDocument/2006/relationships/hyperlink" Target="http://www.successatschool.org/" TargetMode="External"/><Relationship Id="rId10" Type="http://schemas.openxmlformats.org/officeDocument/2006/relationships/hyperlink" Target="http://www.gov.uk/apply-apprenticesh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notgoingtouni.co.uk/" TargetMode="External"/><Relationship Id="rId4" Type="http://schemas.openxmlformats.org/officeDocument/2006/relationships/hyperlink" Target="https://www.ucas.com/apprenticeships" TargetMode="External"/><Relationship Id="rId9" Type="http://schemas.openxmlformats.org/officeDocument/2006/relationships/hyperlink" Target="https://www.servicesforyoungpeople.org/" TargetMode="External"/><Relationship Id="rId5" Type="http://schemas.openxmlformats.org/officeDocument/2006/relationships/hyperlink" Target="http://www.ratemyapprenticeship.co.uk/" TargetMode="External"/><Relationship Id="rId6" Type="http://schemas.openxmlformats.org/officeDocument/2006/relationships/hyperlink" Target="http://www.findapprenticeship.service.gov.uk/" TargetMode="External"/><Relationship Id="rId7" Type="http://schemas.openxmlformats.org/officeDocument/2006/relationships/hyperlink" Target="http://www.amazingapprenticeships.com/" TargetMode="External"/><Relationship Id="rId8" Type="http://schemas.openxmlformats.org/officeDocument/2006/relationships/hyperlink" Target="http://www.milkround.com/" TargetMode="External"/><Relationship Id="rId11" Type="http://schemas.openxmlformats.org/officeDocument/2006/relationships/hyperlink" Target="http://www.fish4.co.uk/" TargetMode="External"/><Relationship Id="rId10" Type="http://schemas.openxmlformats.org/officeDocument/2006/relationships/hyperlink" Target="http://www.monster.co.uk/" TargetMode="External"/><Relationship Id="rId13" Type="http://schemas.openxmlformats.org/officeDocument/2006/relationships/hyperlink" Target="http://www.indeed.co.uk/browsejobs" TargetMode="External"/><Relationship Id="rId12" Type="http://schemas.openxmlformats.org/officeDocument/2006/relationships/hyperlink" Target="http://www.jobsite.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0" Type="http://schemas.openxmlformats.org/officeDocument/2006/relationships/image" Target="../media/image27.jpg"/><Relationship Id="rId22" Type="http://schemas.openxmlformats.org/officeDocument/2006/relationships/image" Target="../media/image12.jpg"/><Relationship Id="rId21" Type="http://schemas.openxmlformats.org/officeDocument/2006/relationships/image" Target="../media/image29.png"/><Relationship Id="rId24" Type="http://schemas.openxmlformats.org/officeDocument/2006/relationships/image" Target="../media/image24.jpg"/><Relationship Id="rId23"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amazingapprenticeships.com/vacancies/" TargetMode="External"/><Relationship Id="rId4" Type="http://schemas.openxmlformats.org/officeDocument/2006/relationships/image" Target="../media/image13.png"/><Relationship Id="rId9" Type="http://schemas.openxmlformats.org/officeDocument/2006/relationships/image" Target="../media/image16.jpg"/><Relationship Id="rId26" Type="http://schemas.openxmlformats.org/officeDocument/2006/relationships/image" Target="../media/image20.png"/><Relationship Id="rId25" Type="http://schemas.openxmlformats.org/officeDocument/2006/relationships/image" Target="../media/image23.jpg"/><Relationship Id="rId28" Type="http://schemas.openxmlformats.org/officeDocument/2006/relationships/image" Target="../media/image25.jpg"/><Relationship Id="rId27" Type="http://schemas.openxmlformats.org/officeDocument/2006/relationships/image" Target="../media/image19.jpg"/><Relationship Id="rId5" Type="http://schemas.openxmlformats.org/officeDocument/2006/relationships/image" Target="../media/image9.png"/><Relationship Id="rId6" Type="http://schemas.openxmlformats.org/officeDocument/2006/relationships/image" Target="../media/image10.png"/><Relationship Id="rId29" Type="http://schemas.openxmlformats.org/officeDocument/2006/relationships/image" Target="../media/image22.png"/><Relationship Id="rId7" Type="http://schemas.openxmlformats.org/officeDocument/2006/relationships/image" Target="../media/image4.png"/><Relationship Id="rId8" Type="http://schemas.openxmlformats.org/officeDocument/2006/relationships/image" Target="../media/image28.png"/><Relationship Id="rId30" Type="http://schemas.openxmlformats.org/officeDocument/2006/relationships/hyperlink" Target="https://amazingapprenticeships.com/vacancies/" TargetMode="External"/><Relationship Id="rId11" Type="http://schemas.openxmlformats.org/officeDocument/2006/relationships/image" Target="../media/image15.jpg"/><Relationship Id="rId10" Type="http://schemas.openxmlformats.org/officeDocument/2006/relationships/image" Target="../media/image17.jpg"/><Relationship Id="rId13" Type="http://schemas.openxmlformats.org/officeDocument/2006/relationships/image" Target="../media/image8.png"/><Relationship Id="rId12" Type="http://schemas.openxmlformats.org/officeDocument/2006/relationships/image" Target="../media/image5.png"/><Relationship Id="rId15" Type="http://schemas.openxmlformats.org/officeDocument/2006/relationships/image" Target="../media/image6.png"/><Relationship Id="rId14" Type="http://schemas.openxmlformats.org/officeDocument/2006/relationships/image" Target="../media/image14.png"/><Relationship Id="rId17" Type="http://schemas.openxmlformats.org/officeDocument/2006/relationships/image" Target="../media/image18.png"/><Relationship Id="rId16" Type="http://schemas.openxmlformats.org/officeDocument/2006/relationships/image" Target="../media/image7.jpg"/><Relationship Id="rId19" Type="http://schemas.openxmlformats.org/officeDocument/2006/relationships/image" Target="../media/image26.png"/><Relationship Id="rId18"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gov.uk/apply-apprenticeshi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395536" y="476672"/>
            <a:ext cx="8062664" cy="439248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5400"/>
              <a:buFont typeface="Calibri"/>
              <a:buNone/>
            </a:pPr>
            <a:r>
              <a:rPr b="1" lang="en-GB" sz="5400"/>
              <a:t>Apprenticeship Toolkit</a:t>
            </a:r>
            <a:br>
              <a:rPr b="1" lang="en-GB" sz="5400"/>
            </a:br>
            <a:r>
              <a:rPr b="1" lang="en-GB" sz="5400"/>
              <a:t>2023-2024</a:t>
            </a:r>
            <a:endParaRPr/>
          </a:p>
        </p:txBody>
      </p:sp>
      <p:pic>
        <p:nvPicPr>
          <p:cNvPr descr="Image result for sandringham school logo" id="89" name="Google Shape;89;p1"/>
          <p:cNvPicPr preferRelativeResize="0"/>
          <p:nvPr/>
        </p:nvPicPr>
        <p:blipFill rotWithShape="1">
          <a:blip r:embed="rId3">
            <a:alphaModFix/>
          </a:blip>
          <a:srcRect b="0" l="0" r="0" t="0"/>
          <a:stretch/>
        </p:blipFill>
        <p:spPr>
          <a:xfrm>
            <a:off x="539552" y="5229200"/>
            <a:ext cx="2807352" cy="1224136"/>
          </a:xfrm>
          <a:prstGeom prst="rect">
            <a:avLst/>
          </a:prstGeom>
          <a:noFill/>
          <a:ln>
            <a:noFill/>
          </a:ln>
        </p:spPr>
      </p:pic>
      <p:pic>
        <p:nvPicPr>
          <p:cNvPr id="90" name="Google Shape;90;p1"/>
          <p:cNvPicPr preferRelativeResize="0"/>
          <p:nvPr/>
        </p:nvPicPr>
        <p:blipFill rotWithShape="1">
          <a:blip r:embed="rId4">
            <a:alphaModFix/>
          </a:blip>
          <a:srcRect b="0" l="0" r="0" t="0"/>
          <a:stretch/>
        </p:blipFill>
        <p:spPr>
          <a:xfrm>
            <a:off x="5580112" y="5517232"/>
            <a:ext cx="3359619" cy="103305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9"/>
          <p:cNvSpPr txBox="1"/>
          <p:nvPr>
            <p:ph type="title"/>
          </p:nvPr>
        </p:nvSpPr>
        <p:spPr>
          <a:xfrm>
            <a:off x="457200" y="19403"/>
            <a:ext cx="8229600" cy="52927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sz="2900"/>
              <a:t>Useful websites</a:t>
            </a:r>
            <a:endParaRPr/>
          </a:p>
        </p:txBody>
      </p:sp>
      <p:sp>
        <p:nvSpPr>
          <p:cNvPr id="187" name="Google Shape;187;p9"/>
          <p:cNvSpPr txBox="1"/>
          <p:nvPr>
            <p:ph idx="1" type="body"/>
          </p:nvPr>
        </p:nvSpPr>
        <p:spPr>
          <a:xfrm>
            <a:off x="457200" y="620688"/>
            <a:ext cx="8229600" cy="5832648"/>
          </a:xfrm>
          <a:prstGeom prst="rect">
            <a:avLst/>
          </a:prstGeom>
          <a:solidFill>
            <a:schemeClr val="lt1"/>
          </a:solidFill>
          <a:ln>
            <a:noFill/>
          </a:ln>
        </p:spPr>
        <p:txBody>
          <a:bodyPr anchorCtr="0" anchor="t" bIns="45700" lIns="91425" spcFirstLastPara="1" rIns="91425" wrap="square" tIns="45700">
            <a:normAutofit fontScale="32500" lnSpcReduction="20000"/>
          </a:bodyPr>
          <a:lstStyle/>
          <a:p>
            <a:pPr indent="0" lvl="0" marL="0" rtl="0" algn="l">
              <a:spcBef>
                <a:spcPts val="0"/>
              </a:spcBef>
              <a:spcAft>
                <a:spcPts val="0"/>
              </a:spcAft>
              <a:buClr>
                <a:schemeClr val="dk1"/>
              </a:buClr>
              <a:buSzPct val="100000"/>
              <a:buNone/>
            </a:pPr>
            <a:r>
              <a:rPr lang="en-GB" sz="5600">
                <a:solidFill>
                  <a:schemeClr val="dk1"/>
                </a:solidFill>
                <a:latin typeface="Calibri"/>
                <a:ea typeface="Calibri"/>
                <a:cs typeface="Calibri"/>
                <a:sym typeface="Calibri"/>
              </a:rPr>
              <a:t>There are many websites giving information on apprenticeships.  Here are a few we think may be useful.</a:t>
            </a:r>
            <a:endParaRPr sz="5600" u="sng">
              <a:solidFill>
                <a:schemeClr val="dk1"/>
              </a:solidFill>
              <a:hlinkClick r:id="rId3">
                <a:extLst>
                  <a:ext uri="{A12FA001-AC4F-418D-AE19-62706E023703}">
                    <ahyp:hlinkClr val="tx"/>
                  </a:ext>
                </a:extLst>
              </a:hlinkClick>
            </a:endParaRPr>
          </a:p>
          <a:p>
            <a:pPr indent="0" lvl="0" marL="0" rtl="0" algn="l">
              <a:spcBef>
                <a:spcPts val="364"/>
              </a:spcBef>
              <a:spcAft>
                <a:spcPts val="0"/>
              </a:spcAft>
              <a:buClr>
                <a:schemeClr val="dk1"/>
              </a:buClr>
              <a:buSzPct val="100000"/>
              <a:buNone/>
            </a:pPr>
            <a:r>
              <a:t/>
            </a:r>
            <a:endParaRPr sz="5600" u="sng">
              <a:solidFill>
                <a:schemeClr val="hlink"/>
              </a:solidFill>
              <a:hlinkClick r:id="rId4"/>
            </a:endParaRPr>
          </a:p>
          <a:p>
            <a:pPr indent="0" lvl="0" marL="0" rtl="0" algn="l">
              <a:spcBef>
                <a:spcPts val="364"/>
              </a:spcBef>
              <a:spcAft>
                <a:spcPts val="0"/>
              </a:spcAft>
              <a:buClr>
                <a:schemeClr val="dk1"/>
              </a:buClr>
              <a:buSzPct val="100000"/>
              <a:buNone/>
            </a:pPr>
            <a:r>
              <a:rPr b="1" lang="en-GB" sz="5600" u="sng">
                <a:solidFill>
                  <a:schemeClr val="dk1"/>
                </a:solidFill>
                <a:latin typeface="Calibri"/>
                <a:ea typeface="Calibri"/>
                <a:cs typeface="Calibri"/>
                <a:sym typeface="Calibri"/>
              </a:rPr>
              <a:t>Useful starting points if you are unsure of the area/sector you are interested in</a:t>
            </a:r>
            <a:r>
              <a:rPr lang="en-GB" sz="5600">
                <a:solidFill>
                  <a:schemeClr val="dk1"/>
                </a:solidFill>
                <a:latin typeface="Calibri"/>
                <a:ea typeface="Calibri"/>
                <a:cs typeface="Calibri"/>
                <a:sym typeface="Calibri"/>
              </a:rPr>
              <a:t>:-</a:t>
            </a:r>
            <a:endParaRPr sz="5600" u="sng">
              <a:solidFill>
                <a:schemeClr val="hlink"/>
              </a:solidFill>
              <a:hlinkClick r:id="rId5"/>
            </a:endParaRPr>
          </a:p>
          <a:p>
            <a:pPr indent="0" lvl="0" marL="0" rtl="0" algn="l">
              <a:spcBef>
                <a:spcPts val="312"/>
              </a:spcBef>
              <a:spcAft>
                <a:spcPts val="0"/>
              </a:spcAft>
              <a:buClr>
                <a:schemeClr val="dk1"/>
              </a:buClr>
              <a:buSzPct val="100000"/>
              <a:buNone/>
            </a:pPr>
            <a:r>
              <a:t/>
            </a:r>
            <a:endParaRPr sz="4800" u="sng">
              <a:solidFill>
                <a:schemeClr val="hlink"/>
              </a:solidFill>
              <a:hlinkClick r:id="rId6"/>
            </a:endParaRPr>
          </a:p>
          <a:p>
            <a:pPr indent="-342900" lvl="0" marL="342900" rtl="0" algn="l">
              <a:spcBef>
                <a:spcPts val="312"/>
              </a:spcBef>
              <a:spcAft>
                <a:spcPts val="0"/>
              </a:spcAft>
              <a:buClr>
                <a:schemeClr val="dk1"/>
              </a:buClr>
              <a:buSzPct val="100000"/>
              <a:buChar char="•"/>
            </a:pPr>
            <a:r>
              <a:rPr lang="en-GB" sz="4800" u="sng">
                <a:solidFill>
                  <a:schemeClr val="dk1"/>
                </a:solidFill>
                <a:latin typeface="Calibri"/>
                <a:ea typeface="Calibri"/>
                <a:cs typeface="Calibri"/>
                <a:sym typeface="Calibri"/>
                <a:hlinkClick r:id="rId7">
                  <a:extLst>
                    <a:ext uri="{A12FA001-AC4F-418D-AE19-62706E023703}">
                      <ahyp:hlinkClr val="tx"/>
                    </a:ext>
                  </a:extLst>
                </a:hlinkClick>
              </a:rPr>
              <a:t>www.apprenticeshipguide.co.uk/choosing-by-school-subject</a:t>
            </a:r>
            <a:r>
              <a:rPr lang="en-GB" sz="4800">
                <a:solidFill>
                  <a:schemeClr val="dk1"/>
                </a:solidFill>
                <a:latin typeface="Calibri"/>
                <a:ea typeface="Calibri"/>
                <a:cs typeface="Calibri"/>
                <a:sym typeface="Calibri"/>
              </a:rPr>
              <a:t> - gives info on the different types of apprenticeships and also helps to find the right apprenticeship for you, either through a school subject you enjoy or by choosing what you are interested in (e.g - working with people, working outdoors, etc)</a:t>
            </a:r>
            <a:endParaRPr/>
          </a:p>
          <a:p>
            <a:pPr indent="0" lvl="0" marL="0" rtl="0" algn="l">
              <a:spcBef>
                <a:spcPts val="312"/>
              </a:spcBef>
              <a:spcAft>
                <a:spcPts val="0"/>
              </a:spcAft>
              <a:buClr>
                <a:schemeClr val="dk1"/>
              </a:buClr>
              <a:buSzPct val="100000"/>
              <a:buNone/>
            </a:pPr>
            <a:r>
              <a:rPr lang="en-GB" sz="4800">
                <a:solidFill>
                  <a:schemeClr val="dk1"/>
                </a:solidFill>
                <a:latin typeface="Calibri"/>
                <a:ea typeface="Calibri"/>
                <a:cs typeface="Calibri"/>
                <a:sym typeface="Calibri"/>
              </a:rPr>
              <a:t> </a:t>
            </a:r>
            <a:endParaRPr/>
          </a:p>
          <a:p>
            <a:pPr indent="-342900" lvl="0" marL="342900" rtl="0" algn="l">
              <a:spcBef>
                <a:spcPts val="312"/>
              </a:spcBef>
              <a:spcAft>
                <a:spcPts val="0"/>
              </a:spcAft>
              <a:buClr>
                <a:schemeClr val="dk1"/>
              </a:buClr>
              <a:buSzPct val="100000"/>
              <a:buChar char="•"/>
            </a:pPr>
            <a:r>
              <a:rPr lang="en-GB" sz="4800" u="sng">
                <a:solidFill>
                  <a:schemeClr val="dk1"/>
                </a:solidFill>
                <a:latin typeface="Calibri"/>
                <a:ea typeface="Calibri"/>
                <a:cs typeface="Calibri"/>
                <a:sym typeface="Calibri"/>
                <a:hlinkClick r:id="rId8">
                  <a:extLst>
                    <a:ext uri="{A12FA001-AC4F-418D-AE19-62706E023703}">
                      <ahyp:hlinkClr val="tx"/>
                    </a:ext>
                  </a:extLst>
                </a:hlinkClick>
              </a:rPr>
              <a:t>www.successatschool.org</a:t>
            </a:r>
            <a:r>
              <a:rPr lang="en-GB" sz="4800">
                <a:solidFill>
                  <a:schemeClr val="dk1"/>
                </a:solidFill>
                <a:latin typeface="Calibri"/>
                <a:ea typeface="Calibri"/>
                <a:cs typeface="Calibri"/>
                <a:sym typeface="Calibri"/>
              </a:rPr>
              <a:t> – search career paths, explore career zones to obtain lists of different jobs/sectors and how to get there (whether you're going to uni or not).</a:t>
            </a:r>
            <a:endParaRPr/>
          </a:p>
          <a:p>
            <a:pPr indent="0" lvl="0" marL="0" rtl="0" algn="l">
              <a:spcBef>
                <a:spcPts val="312"/>
              </a:spcBef>
              <a:spcAft>
                <a:spcPts val="0"/>
              </a:spcAft>
              <a:buClr>
                <a:schemeClr val="dk1"/>
              </a:buClr>
              <a:buSzPct val="100000"/>
              <a:buNone/>
            </a:pPr>
            <a:r>
              <a:rPr lang="en-GB" sz="4800">
                <a:solidFill>
                  <a:schemeClr val="dk1"/>
                </a:solidFill>
                <a:latin typeface="Calibri"/>
                <a:ea typeface="Calibri"/>
                <a:cs typeface="Calibri"/>
                <a:sym typeface="Calibri"/>
              </a:rPr>
              <a:t> </a:t>
            </a:r>
            <a:endParaRPr/>
          </a:p>
          <a:p>
            <a:pPr indent="-342900" lvl="0" marL="342900" rtl="0" algn="l">
              <a:spcBef>
                <a:spcPts val="312"/>
              </a:spcBef>
              <a:spcAft>
                <a:spcPts val="0"/>
              </a:spcAft>
              <a:buClr>
                <a:schemeClr val="dk1"/>
              </a:buClr>
              <a:buSzPct val="100000"/>
              <a:buChar char="•"/>
            </a:pPr>
            <a:r>
              <a:rPr lang="en-GB" sz="4800" u="sng">
                <a:solidFill>
                  <a:schemeClr val="dk1"/>
                </a:solidFill>
                <a:latin typeface="Calibri"/>
                <a:ea typeface="Calibri"/>
                <a:cs typeface="Calibri"/>
                <a:sym typeface="Calibri"/>
                <a:hlinkClick r:id="rId9">
                  <a:extLst>
                    <a:ext uri="{A12FA001-AC4F-418D-AE19-62706E023703}">
                      <ahyp:hlinkClr val="tx"/>
                    </a:ext>
                  </a:extLst>
                </a:hlinkClick>
              </a:rPr>
              <a:t>www.allaboutschoolleavers.co.uk</a:t>
            </a:r>
            <a:r>
              <a:rPr lang="en-GB" sz="4800">
                <a:solidFill>
                  <a:schemeClr val="dk1"/>
                </a:solidFill>
                <a:latin typeface="Calibri"/>
                <a:ea typeface="Calibri"/>
                <a:cs typeface="Calibri"/>
                <a:sym typeface="Calibri"/>
              </a:rPr>
              <a:t> - here you will find current apprenticeships and school leaver programme opportunities but you can also complete a careers test and 5 industry sectors will be suggested for you to explore.</a:t>
            </a:r>
            <a:endParaRPr/>
          </a:p>
          <a:p>
            <a:pPr indent="0" lvl="0" marL="0" rtl="0" algn="l">
              <a:spcBef>
                <a:spcPts val="312"/>
              </a:spcBef>
              <a:spcAft>
                <a:spcPts val="0"/>
              </a:spcAft>
              <a:buClr>
                <a:schemeClr val="dk1"/>
              </a:buClr>
              <a:buSzPct val="100000"/>
              <a:buNone/>
            </a:pPr>
            <a:r>
              <a:t/>
            </a:r>
            <a:endParaRPr sz="4800"/>
          </a:p>
          <a:p>
            <a:pPr indent="0" lvl="0" marL="0" rtl="0" algn="l">
              <a:spcBef>
                <a:spcPts val="364"/>
              </a:spcBef>
              <a:spcAft>
                <a:spcPts val="0"/>
              </a:spcAft>
              <a:buClr>
                <a:schemeClr val="dk1"/>
              </a:buClr>
              <a:buSzPct val="100000"/>
              <a:buNone/>
            </a:pPr>
            <a:r>
              <a:rPr b="1" lang="en-GB" sz="5600" u="sng">
                <a:solidFill>
                  <a:schemeClr val="dk1"/>
                </a:solidFill>
                <a:latin typeface="Calibri"/>
                <a:ea typeface="Calibri"/>
                <a:cs typeface="Calibri"/>
                <a:sym typeface="Calibri"/>
              </a:rPr>
              <a:t>This is the main website for you to register on for up to date vacancies and information</a:t>
            </a:r>
            <a:r>
              <a:rPr lang="en-GB" sz="5600">
                <a:solidFill>
                  <a:schemeClr val="dk1"/>
                </a:solidFill>
                <a:latin typeface="Calibri"/>
                <a:ea typeface="Calibri"/>
                <a:cs typeface="Calibri"/>
                <a:sym typeface="Calibri"/>
              </a:rPr>
              <a:t>:-</a:t>
            </a:r>
            <a:endParaRPr/>
          </a:p>
          <a:p>
            <a:pPr indent="0" lvl="0" marL="0" rtl="0" algn="l">
              <a:spcBef>
                <a:spcPts val="312"/>
              </a:spcBef>
              <a:spcAft>
                <a:spcPts val="0"/>
              </a:spcAft>
              <a:buClr>
                <a:schemeClr val="dk1"/>
              </a:buClr>
              <a:buSzPct val="100000"/>
              <a:buNone/>
            </a:pPr>
            <a:r>
              <a:rPr lang="en-GB" sz="4800">
                <a:solidFill>
                  <a:schemeClr val="dk1"/>
                </a:solidFill>
                <a:latin typeface="Calibri"/>
                <a:ea typeface="Calibri"/>
                <a:cs typeface="Calibri"/>
                <a:sym typeface="Calibri"/>
              </a:rPr>
              <a:t> </a:t>
            </a:r>
            <a:endParaRPr/>
          </a:p>
          <a:p>
            <a:pPr indent="-342900" lvl="0" marL="342900" rtl="0" algn="l">
              <a:spcBef>
                <a:spcPts val="312"/>
              </a:spcBef>
              <a:spcAft>
                <a:spcPts val="0"/>
              </a:spcAft>
              <a:buClr>
                <a:schemeClr val="dk1"/>
              </a:buClr>
              <a:buSzPct val="100000"/>
              <a:buChar char="•"/>
            </a:pPr>
            <a:r>
              <a:rPr lang="en-GB" sz="4800" u="sng">
                <a:solidFill>
                  <a:schemeClr val="dk1"/>
                </a:solidFill>
                <a:latin typeface="Calibri"/>
                <a:ea typeface="Calibri"/>
                <a:cs typeface="Calibri"/>
                <a:sym typeface="Calibri"/>
                <a:hlinkClick r:id="rId10">
                  <a:extLst>
                    <a:ext uri="{A12FA001-AC4F-418D-AE19-62706E023703}">
                      <ahyp:hlinkClr val="tx"/>
                    </a:ext>
                  </a:extLst>
                </a:hlinkClick>
              </a:rPr>
              <a:t>www.gov.uk/apply-apprenticeship</a:t>
            </a:r>
            <a:r>
              <a:rPr lang="en-GB" sz="4800">
                <a:solidFill>
                  <a:schemeClr val="dk1"/>
                </a:solidFill>
                <a:latin typeface="Calibri"/>
                <a:ea typeface="Calibri"/>
                <a:cs typeface="Calibri"/>
                <a:sym typeface="Calibri"/>
              </a:rPr>
              <a:t> - ‘find an apprenticeship’ is the national government website that advertises apprenticeship vacancies.  Register and activate your account and then set up alerts to be notified of new vacancies.</a:t>
            </a:r>
            <a:endParaRPr/>
          </a:p>
          <a:p>
            <a:pPr indent="0" lvl="0" marL="0" rtl="0" algn="l">
              <a:spcBef>
                <a:spcPts val="312"/>
              </a:spcBef>
              <a:spcAft>
                <a:spcPts val="0"/>
              </a:spcAft>
              <a:buClr>
                <a:schemeClr val="dk1"/>
              </a:buClr>
              <a:buSzPct val="100000"/>
              <a:buNone/>
            </a:pPr>
            <a:r>
              <a:t/>
            </a:r>
            <a:endParaRPr sz="4800"/>
          </a:p>
          <a:p>
            <a:pPr indent="-276860" lvl="0" marL="342900" rtl="0" algn="l">
              <a:spcBef>
                <a:spcPts val="208"/>
              </a:spcBef>
              <a:spcAft>
                <a:spcPts val="0"/>
              </a:spcAft>
              <a:buClr>
                <a:schemeClr val="dk1"/>
              </a:buClr>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0"/>
          <p:cNvSpPr txBox="1"/>
          <p:nvPr>
            <p:ph type="title"/>
          </p:nvPr>
        </p:nvSpPr>
        <p:spPr>
          <a:xfrm>
            <a:off x="251520" y="116632"/>
            <a:ext cx="2448272" cy="864095"/>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alibri"/>
              <a:buNone/>
            </a:pPr>
            <a:r>
              <a:rPr b="1" lang="en-GB" sz="2000" u="sng"/>
              <a:t>Other suggestions</a:t>
            </a:r>
            <a:r>
              <a:rPr lang="en-GB" sz="2000"/>
              <a:t>:-</a:t>
            </a:r>
            <a:br>
              <a:rPr lang="en-GB"/>
            </a:br>
            <a:endParaRPr/>
          </a:p>
        </p:txBody>
      </p:sp>
      <p:sp>
        <p:nvSpPr>
          <p:cNvPr id="193" name="Google Shape;193;p10"/>
          <p:cNvSpPr txBox="1"/>
          <p:nvPr>
            <p:ph idx="1" type="body"/>
          </p:nvPr>
        </p:nvSpPr>
        <p:spPr>
          <a:xfrm>
            <a:off x="251520" y="476672"/>
            <a:ext cx="8640960" cy="626469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1500"/>
              <a:buChar char="•"/>
            </a:pPr>
            <a:r>
              <a:rPr lang="en-GB" sz="1500" u="sng">
                <a:solidFill>
                  <a:schemeClr val="hlink"/>
                </a:solidFill>
                <a:hlinkClick r:id="rId3"/>
              </a:rPr>
              <a:t>www.notgoingtouni.co.uk</a:t>
            </a:r>
            <a:r>
              <a:rPr lang="en-GB" sz="1500"/>
              <a:t> – provides advice &amp; guidance on apprenticeships, school leaver jobs, training schemes, employer-funded degrees, etc.  You can refine your search by clicking on the employment sector you are interested in.</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4"/>
              </a:rPr>
              <a:t>https://www.ucas.com/apprenticeships</a:t>
            </a:r>
            <a:r>
              <a:rPr lang="en-GB" sz="1500"/>
              <a:t> </a:t>
            </a:r>
            <a:r>
              <a:rPr lang="en-GB" sz="1500"/>
              <a:t> – allows you to search for apprenticeships, applications guides and register for job alerts.</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5"/>
              </a:rPr>
              <a:t>www.ratemyapprenticeship.co.uk</a:t>
            </a:r>
            <a:r>
              <a:rPr lang="en-GB" sz="1500"/>
              <a:t> – apprenticeships, jobs, reviews and careers advice.  You can subscribe and get jobs emailed to you.</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6"/>
              </a:rPr>
              <a:t>www.findapprenticeship.service.gov.uk</a:t>
            </a:r>
            <a:r>
              <a:rPr lang="en-GB" sz="1500"/>
              <a:t> – gives an overview of what apprenticeships are (including the different types available) and you can search and apply for an apprenticeship or traineeship.  You can also access the ‘Higher and Degree Apprenticeship Vacancy Listing’ here.</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7"/>
              </a:rPr>
              <a:t>www.amazingapprenticeships.com</a:t>
            </a:r>
            <a:r>
              <a:rPr lang="en-GB" sz="1500"/>
              <a:t> - use ‘Vacancy snapshot’ which provides useful information on well-known employers which may help you with your application.</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8"/>
              </a:rPr>
              <a:t>www.milkround.com</a:t>
            </a:r>
            <a:r>
              <a:rPr lang="en-GB" sz="1500"/>
              <a:t> – a career resource where you can search for higher and degree apprenticeships, sponsored degrees, school or college leaver schemes, traineeships, entry level jobs, including careers advice pages.</a:t>
            </a:r>
            <a:endParaRPr/>
          </a:p>
          <a:p>
            <a:pPr indent="-342900" lvl="0" marL="342900" rtl="0" algn="l">
              <a:spcBef>
                <a:spcPts val="300"/>
              </a:spcBef>
              <a:spcAft>
                <a:spcPts val="0"/>
              </a:spcAft>
              <a:buClr>
                <a:schemeClr val="dk1"/>
              </a:buClr>
              <a:buSzPts val="1500"/>
              <a:buChar char="•"/>
            </a:pPr>
            <a:r>
              <a:rPr lang="en-GB" sz="1500" u="sng">
                <a:solidFill>
                  <a:schemeClr val="hlink"/>
                </a:solidFill>
                <a:hlinkClick r:id="rId9"/>
              </a:rPr>
              <a:t>https://www.servicesforyoungpeople.org/</a:t>
            </a:r>
            <a:r>
              <a:rPr lang="en-GB" sz="1500"/>
              <a:t> </a:t>
            </a:r>
            <a:r>
              <a:rPr lang="en-GB" sz="1500"/>
              <a:t> (jobs &amp; careers section) - job, apprenticeship and training opportunities for young people in Hertfordshire. (The apprenticeships are added to the site from gov.uk/find an apprenticeship, so there will be some overlap here).</a:t>
            </a:r>
            <a:endParaRPr/>
          </a:p>
          <a:p>
            <a:pPr indent="-247650" lvl="0" marL="342900" rtl="0" algn="l">
              <a:spcBef>
                <a:spcPts val="300"/>
              </a:spcBef>
              <a:spcAft>
                <a:spcPts val="0"/>
              </a:spcAft>
              <a:buClr>
                <a:schemeClr val="dk1"/>
              </a:buClr>
              <a:buSzPts val="1500"/>
              <a:buNone/>
            </a:pPr>
            <a:r>
              <a:t/>
            </a:r>
            <a:endParaRPr sz="1500"/>
          </a:p>
          <a:p>
            <a:pPr indent="0" lvl="0" marL="0" rtl="0" algn="l">
              <a:spcBef>
                <a:spcPts val="240"/>
              </a:spcBef>
              <a:spcAft>
                <a:spcPts val="0"/>
              </a:spcAft>
              <a:buClr>
                <a:schemeClr val="dk1"/>
              </a:buClr>
              <a:buSzPts val="1200"/>
              <a:buNone/>
            </a:pPr>
            <a:r>
              <a:rPr lang="en-GB" sz="1200"/>
              <a:t>The following are just a few of the many websites who publish job listings where you can search by city/region/industry/company/salary.  Some also have careers advice information.</a:t>
            </a:r>
            <a:endParaRPr/>
          </a:p>
          <a:p>
            <a:pPr indent="-342900" lvl="0" marL="342900" rtl="0" algn="l">
              <a:spcBef>
                <a:spcPts val="240"/>
              </a:spcBef>
              <a:spcAft>
                <a:spcPts val="0"/>
              </a:spcAft>
              <a:buClr>
                <a:schemeClr val="dk1"/>
              </a:buClr>
              <a:buSzPts val="1200"/>
              <a:buChar char="•"/>
            </a:pPr>
            <a:r>
              <a:rPr lang="en-GB" sz="1200" u="sng">
                <a:solidFill>
                  <a:schemeClr val="hlink"/>
                </a:solidFill>
                <a:hlinkClick r:id="rId10"/>
              </a:rPr>
              <a:t>www.monster.co.uk</a:t>
            </a:r>
            <a:r>
              <a:rPr lang="en-GB" sz="1200"/>
              <a:t> </a:t>
            </a:r>
            <a:endParaRPr/>
          </a:p>
          <a:p>
            <a:pPr indent="-342900" lvl="0" marL="342900" rtl="0" algn="l">
              <a:spcBef>
                <a:spcPts val="240"/>
              </a:spcBef>
              <a:spcAft>
                <a:spcPts val="0"/>
              </a:spcAft>
              <a:buClr>
                <a:schemeClr val="dk1"/>
              </a:buClr>
              <a:buSzPts val="1200"/>
              <a:buChar char="•"/>
            </a:pPr>
            <a:r>
              <a:rPr lang="en-GB" sz="1200" u="sng">
                <a:solidFill>
                  <a:schemeClr val="hlink"/>
                </a:solidFill>
                <a:hlinkClick r:id="rId11"/>
              </a:rPr>
              <a:t>www.fish4.co.uk</a:t>
            </a:r>
            <a:endParaRPr sz="1200"/>
          </a:p>
          <a:p>
            <a:pPr indent="-342900" lvl="0" marL="342900" rtl="0" algn="l">
              <a:spcBef>
                <a:spcPts val="240"/>
              </a:spcBef>
              <a:spcAft>
                <a:spcPts val="0"/>
              </a:spcAft>
              <a:buClr>
                <a:schemeClr val="dk1"/>
              </a:buClr>
              <a:buSzPts val="1200"/>
              <a:buChar char="•"/>
            </a:pPr>
            <a:r>
              <a:rPr lang="en-GB" sz="1200" u="sng">
                <a:solidFill>
                  <a:schemeClr val="hlink"/>
                </a:solidFill>
                <a:hlinkClick r:id="rId12"/>
              </a:rPr>
              <a:t>www.jobsite.co.uk</a:t>
            </a:r>
            <a:endParaRPr sz="1200"/>
          </a:p>
          <a:p>
            <a:pPr indent="-342900" lvl="0" marL="342900" rtl="0" algn="l">
              <a:spcBef>
                <a:spcPts val="240"/>
              </a:spcBef>
              <a:spcAft>
                <a:spcPts val="0"/>
              </a:spcAft>
              <a:buClr>
                <a:schemeClr val="dk1"/>
              </a:buClr>
              <a:buSzPts val="1200"/>
              <a:buChar char="•"/>
            </a:pPr>
            <a:r>
              <a:rPr lang="en-GB" sz="1200" u="sng">
                <a:solidFill>
                  <a:schemeClr val="hlink"/>
                </a:solidFill>
                <a:hlinkClick r:id="rId13"/>
              </a:rPr>
              <a:t>www.indeed.co.uk/browsejobs</a:t>
            </a:r>
            <a:r>
              <a:rPr lang="en-GB" sz="1200"/>
              <a:t> </a:t>
            </a:r>
            <a:endParaRPr/>
          </a:p>
          <a:p>
            <a:pPr indent="-266700" lvl="0" marL="342900" rtl="0" algn="l">
              <a:spcBef>
                <a:spcPts val="240"/>
              </a:spcBef>
              <a:spcAft>
                <a:spcPts val="0"/>
              </a:spcAft>
              <a:buClr>
                <a:schemeClr val="dk1"/>
              </a:buClr>
              <a:buSzPts val="1200"/>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ctrTitle"/>
          </p:nvPr>
        </p:nvSpPr>
        <p:spPr>
          <a:xfrm>
            <a:off x="-68052" y="199956"/>
            <a:ext cx="7772400" cy="49274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sz="3200"/>
              <a:t>                  Apprenticeships – The Toolkit</a:t>
            </a:r>
            <a:endParaRPr/>
          </a:p>
        </p:txBody>
      </p:sp>
      <p:graphicFrame>
        <p:nvGraphicFramePr>
          <p:cNvPr id="96" name="Google Shape;96;p2"/>
          <p:cNvGraphicFramePr/>
          <p:nvPr/>
        </p:nvGraphicFramePr>
        <p:xfrm>
          <a:off x="611560" y="2420888"/>
          <a:ext cx="3000000" cy="3000000"/>
        </p:xfrm>
        <a:graphic>
          <a:graphicData uri="http://schemas.openxmlformats.org/drawingml/2006/table">
            <a:tbl>
              <a:tblPr bandRow="1" firstRow="1">
                <a:noFill/>
                <a:tableStyleId>{5B1A0050-0E18-4451-A3EF-9C8233939966}</a:tableStyleId>
              </a:tblPr>
              <a:tblGrid>
                <a:gridCol w="2595450"/>
                <a:gridCol w="5253425"/>
              </a:tblGrid>
              <a:tr h="370850">
                <a:tc>
                  <a:txBody>
                    <a:bodyPr/>
                    <a:lstStyle/>
                    <a:p>
                      <a:pPr indent="0" lvl="0" marL="0" marR="0" rtl="0" algn="l">
                        <a:spcBef>
                          <a:spcPts val="0"/>
                        </a:spcBef>
                        <a:spcAft>
                          <a:spcPts val="0"/>
                        </a:spcAft>
                        <a:buNone/>
                      </a:pPr>
                      <a:r>
                        <a:rPr lang="en-GB" sz="1800" u="none" cap="none" strike="noStrike"/>
                        <a:t>Item</a:t>
                      </a:r>
                      <a:endParaRPr/>
                    </a:p>
                  </a:txBody>
                  <a:tcPr marT="45725" marB="45725" marR="91450" marL="91450"/>
                </a:tc>
                <a:tc>
                  <a:txBody>
                    <a:bodyPr/>
                    <a:lstStyle/>
                    <a:p>
                      <a:pPr indent="0" lvl="0" marL="0" marR="0" rtl="0" algn="l">
                        <a:spcBef>
                          <a:spcPts val="0"/>
                        </a:spcBef>
                        <a:spcAft>
                          <a:spcPts val="0"/>
                        </a:spcAft>
                        <a:buNone/>
                      </a:pPr>
                      <a:r>
                        <a:rPr lang="en-GB" sz="1800"/>
                        <a:t>Contents</a:t>
                      </a:r>
                      <a:endParaRPr/>
                    </a:p>
                  </a:txBody>
                  <a:tcPr marT="45725" marB="45725" marR="91450" marL="91450"/>
                </a:tc>
              </a:tr>
              <a:tr h="370850">
                <a:tc>
                  <a:txBody>
                    <a:bodyPr/>
                    <a:lstStyle/>
                    <a:p>
                      <a:pPr indent="0" lvl="0" marL="0" marR="0" rtl="0" algn="l">
                        <a:spcBef>
                          <a:spcPts val="0"/>
                        </a:spcBef>
                        <a:spcAft>
                          <a:spcPts val="0"/>
                        </a:spcAft>
                        <a:buNone/>
                      </a:pPr>
                      <a:r>
                        <a:rPr lang="en-GB" sz="1800"/>
                        <a:t>Apprenticeship Journey</a:t>
                      </a:r>
                      <a:endParaRPr/>
                    </a:p>
                  </a:txBody>
                  <a:tcPr marT="45725" marB="45725" marR="91450" marL="91450"/>
                </a:tc>
                <a:tc>
                  <a:txBody>
                    <a:bodyPr/>
                    <a:lstStyle/>
                    <a:p>
                      <a:pPr indent="0" lvl="0" marL="0" marR="0" rtl="0" algn="l">
                        <a:spcBef>
                          <a:spcPts val="0"/>
                        </a:spcBef>
                        <a:spcAft>
                          <a:spcPts val="0"/>
                        </a:spcAft>
                        <a:buNone/>
                      </a:pPr>
                      <a:r>
                        <a:rPr lang="en-GB" sz="1800"/>
                        <a:t>Termly overview of support offered in</a:t>
                      </a:r>
                      <a:r>
                        <a:rPr lang="en-GB" sz="1800"/>
                        <a:t> the sixth form</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Calibri"/>
                        <a:buNone/>
                      </a:pPr>
                      <a:r>
                        <a:rPr lang="en-GB" sz="1800"/>
                        <a:t>Calendar</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lang="en-GB" sz="1800"/>
                        <a:t>Events</a:t>
                      </a:r>
                      <a:r>
                        <a:rPr lang="en-GB" sz="1800"/>
                        <a:t> and activities throughout years 12 &amp; 13</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Calibri"/>
                        <a:buNone/>
                      </a:pPr>
                      <a:r>
                        <a:rPr lang="en-GB" sz="1800"/>
                        <a:t>What are</a:t>
                      </a:r>
                      <a:r>
                        <a:rPr lang="en-GB" sz="1800"/>
                        <a:t> Apprenticeships?</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lang="en-GB" sz="1800"/>
                        <a:t>An explanation</a:t>
                      </a:r>
                      <a:r>
                        <a:rPr lang="en-GB" sz="1800"/>
                        <a:t> of what apprenticeships are</a:t>
                      </a:r>
                      <a:endParaRPr sz="1800"/>
                    </a:p>
                    <a:p>
                      <a:pPr indent="0" lvl="0" marL="0" marR="0" rtl="0" algn="l">
                        <a:spcBef>
                          <a:spcPts val="0"/>
                        </a:spcBef>
                        <a:spcAft>
                          <a:spcPts val="0"/>
                        </a:spcAft>
                        <a:buNone/>
                      </a:pPr>
                      <a:r>
                        <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Calibri"/>
                        <a:buNone/>
                      </a:pPr>
                      <a:r>
                        <a:rPr lang="en-GB" sz="1800"/>
                        <a:t>Higher &amp; Degree Apprenticeships</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lang="en-GB" sz="1800"/>
                        <a:t>A more detailed look at apprenticeships at level 4 - 7</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Calibri"/>
                        <a:buNone/>
                      </a:pPr>
                      <a:r>
                        <a:rPr lang="en-GB" sz="1800"/>
                        <a:t>Apprenticeship employers</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lang="en-GB" sz="1800"/>
                        <a:t>Some examples</a:t>
                      </a:r>
                      <a:r>
                        <a:rPr lang="en-GB" sz="1800"/>
                        <a:t> of apprenticeship employers</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Calibri"/>
                        <a:buNone/>
                      </a:pPr>
                      <a:r>
                        <a:rPr lang="en-GB" sz="1800"/>
                        <a:t>What do I need</a:t>
                      </a:r>
                      <a:r>
                        <a:rPr lang="en-GB" sz="1800"/>
                        <a:t> to do?</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lang="en-GB" sz="1800"/>
                        <a:t>An explanation</a:t>
                      </a:r>
                      <a:r>
                        <a:rPr lang="en-GB" sz="1800"/>
                        <a:t> of the steps you need to follow if you are interested in applying for an apprenticeship</a:t>
                      </a:r>
                      <a:endParaRPr sz="1800"/>
                    </a:p>
                  </a:txBody>
                  <a:tcPr marT="45725" marB="45725" marR="91450" marL="91450"/>
                </a:tc>
              </a:tr>
              <a:tr h="370850">
                <a:tc>
                  <a:txBody>
                    <a:bodyPr/>
                    <a:lstStyle/>
                    <a:p>
                      <a:pPr indent="0" lvl="0" marL="0" marR="0" rtl="0" algn="l">
                        <a:spcBef>
                          <a:spcPts val="0"/>
                        </a:spcBef>
                        <a:spcAft>
                          <a:spcPts val="0"/>
                        </a:spcAft>
                        <a:buNone/>
                      </a:pPr>
                      <a:r>
                        <a:rPr lang="en-GB" sz="1800"/>
                        <a:t>Useful</a:t>
                      </a:r>
                      <a:r>
                        <a:rPr lang="en-GB" sz="1800"/>
                        <a:t> Websites</a:t>
                      </a:r>
                      <a:endParaRPr sz="1800"/>
                    </a:p>
                  </a:txBody>
                  <a:tcPr marT="45725" marB="45725" marR="91450" marL="91450"/>
                </a:tc>
                <a:tc>
                  <a:txBody>
                    <a:bodyPr/>
                    <a:lstStyle/>
                    <a:p>
                      <a:pPr indent="0" lvl="0" marL="0" marR="0" rtl="0" algn="l">
                        <a:spcBef>
                          <a:spcPts val="0"/>
                        </a:spcBef>
                        <a:spcAft>
                          <a:spcPts val="0"/>
                        </a:spcAft>
                        <a:buNone/>
                      </a:pPr>
                      <a:r>
                        <a:rPr lang="en-GB" sz="1800"/>
                        <a:t>Information</a:t>
                      </a:r>
                      <a:r>
                        <a:rPr lang="en-GB" sz="1800"/>
                        <a:t> that you may find helpful</a:t>
                      </a:r>
                      <a:endParaRPr sz="1800"/>
                    </a:p>
                  </a:txBody>
                  <a:tcPr marT="45725" marB="45725" marR="91450" marL="91450"/>
                </a:tc>
              </a:tr>
            </a:tbl>
          </a:graphicData>
        </a:graphic>
      </p:graphicFrame>
      <p:sp>
        <p:nvSpPr>
          <p:cNvPr id="97" name="Google Shape;97;p2"/>
          <p:cNvSpPr txBox="1"/>
          <p:nvPr/>
        </p:nvSpPr>
        <p:spPr>
          <a:xfrm>
            <a:off x="539552" y="1124744"/>
            <a:ext cx="7992888"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800" u="none" cap="none" strike="noStrike">
                <a:solidFill>
                  <a:schemeClr val="dk1"/>
                </a:solidFill>
                <a:latin typeface="Calibri"/>
                <a:ea typeface="Calibri"/>
                <a:cs typeface="Calibri"/>
                <a:sym typeface="Calibri"/>
              </a:rPr>
              <a:t>What is the Toolkit?</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A range of information including support offered in school to help you decide if you want to pursue an apprenticeship and to help you prepare your application.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ctrTitle"/>
          </p:nvPr>
        </p:nvSpPr>
        <p:spPr>
          <a:xfrm>
            <a:off x="-68052" y="199956"/>
            <a:ext cx="7772400" cy="108012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200"/>
              <a:buFont typeface="Calibri"/>
              <a:buNone/>
            </a:pPr>
            <a:r>
              <a:rPr b="1" i="0" lang="en-GB" sz="3200" u="none" cap="none" strike="noStrike">
                <a:solidFill>
                  <a:schemeClr val="dk1"/>
                </a:solidFill>
                <a:latin typeface="Calibri"/>
                <a:ea typeface="Calibri"/>
                <a:cs typeface="Calibri"/>
                <a:sym typeface="Calibri"/>
              </a:rPr>
              <a:t>                Apprenticeships – The Journey</a:t>
            </a:r>
            <a:endParaRPr/>
          </a:p>
        </p:txBody>
      </p:sp>
      <p:sp>
        <p:nvSpPr>
          <p:cNvPr id="103" name="Google Shape;103;p3"/>
          <p:cNvSpPr/>
          <p:nvPr/>
        </p:nvSpPr>
        <p:spPr>
          <a:xfrm>
            <a:off x="1259632" y="1844824"/>
            <a:ext cx="5544616" cy="4813220"/>
          </a:xfrm>
          <a:prstGeom prst="curvedRightArrow">
            <a:avLst>
              <a:gd fmla="val 25000" name="adj1"/>
              <a:gd fmla="val 50000" name="adj2"/>
              <a:gd fmla="val 25000" name="adj3"/>
            </a:avLst>
          </a:prstGeom>
          <a:solidFill>
            <a:srgbClr val="BD4A4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104" name="Google Shape;104;p3"/>
          <p:cNvGrpSpPr/>
          <p:nvPr/>
        </p:nvGrpSpPr>
        <p:grpSpPr>
          <a:xfrm>
            <a:off x="6839208" y="1844463"/>
            <a:ext cx="1872208" cy="1152128"/>
            <a:chOff x="7020272" y="2204864"/>
            <a:chExt cx="1872208" cy="1152128"/>
          </a:xfrm>
        </p:grpSpPr>
        <p:sp>
          <p:nvSpPr>
            <p:cNvPr id="105" name="Google Shape;105;p3"/>
            <p:cNvSpPr/>
            <p:nvPr/>
          </p:nvSpPr>
          <p:spPr>
            <a:xfrm>
              <a:off x="7020272" y="2204864"/>
              <a:ext cx="1368152" cy="1152128"/>
            </a:xfrm>
            <a:prstGeom prst="irregularSeal1">
              <a:avLst/>
            </a:prstGeom>
            <a:solidFill>
              <a:srgbClr val="FFFF66"/>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106" name="Google Shape;106;p3"/>
            <p:cNvSpPr txBox="1"/>
            <p:nvPr/>
          </p:nvSpPr>
          <p:spPr>
            <a:xfrm>
              <a:off x="7236296" y="2642428"/>
              <a:ext cx="1656184"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rPr b="1" i="0" lang="en-GB" sz="1200" u="none" cap="none" strike="noStrike">
                  <a:solidFill>
                    <a:schemeClr val="dk1"/>
                  </a:solidFill>
                  <a:latin typeface="Calibri"/>
                  <a:ea typeface="Calibri"/>
                  <a:cs typeface="Calibri"/>
                  <a:sym typeface="Calibri"/>
                </a:rPr>
                <a:t>Start Year 12</a:t>
              </a:r>
              <a:endParaRPr sz="1800">
                <a:solidFill>
                  <a:schemeClr val="dk1"/>
                </a:solidFill>
                <a:latin typeface="Calibri"/>
                <a:ea typeface="Calibri"/>
                <a:cs typeface="Calibri"/>
                <a:sym typeface="Calibri"/>
              </a:endParaRPr>
            </a:p>
          </p:txBody>
        </p:sp>
      </p:grpSp>
      <p:grpSp>
        <p:nvGrpSpPr>
          <p:cNvPr id="107" name="Google Shape;107;p3"/>
          <p:cNvGrpSpPr/>
          <p:nvPr/>
        </p:nvGrpSpPr>
        <p:grpSpPr>
          <a:xfrm>
            <a:off x="172254" y="3410787"/>
            <a:ext cx="1872208" cy="1152128"/>
            <a:chOff x="7020272" y="2204864"/>
            <a:chExt cx="1872208" cy="1152128"/>
          </a:xfrm>
        </p:grpSpPr>
        <p:sp>
          <p:nvSpPr>
            <p:cNvPr id="108" name="Google Shape;108;p3"/>
            <p:cNvSpPr/>
            <p:nvPr/>
          </p:nvSpPr>
          <p:spPr>
            <a:xfrm>
              <a:off x="7020272" y="2204864"/>
              <a:ext cx="1368152" cy="1152128"/>
            </a:xfrm>
            <a:prstGeom prst="irregularSeal1">
              <a:avLst/>
            </a:prstGeom>
            <a:solidFill>
              <a:srgbClr val="FFFF66"/>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09" name="Google Shape;109;p3"/>
            <p:cNvSpPr txBox="1"/>
            <p:nvPr/>
          </p:nvSpPr>
          <p:spPr>
            <a:xfrm>
              <a:off x="7236296" y="2642428"/>
              <a:ext cx="1656184"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Start Year 13</a:t>
              </a:r>
              <a:endParaRPr sz="1800">
                <a:solidFill>
                  <a:schemeClr val="dk1"/>
                </a:solidFill>
                <a:latin typeface="Calibri"/>
                <a:ea typeface="Calibri"/>
                <a:cs typeface="Calibri"/>
                <a:sym typeface="Calibri"/>
              </a:endParaRPr>
            </a:p>
          </p:txBody>
        </p:sp>
      </p:grpSp>
      <p:grpSp>
        <p:nvGrpSpPr>
          <p:cNvPr id="110" name="Google Shape;110;p3"/>
          <p:cNvGrpSpPr/>
          <p:nvPr/>
        </p:nvGrpSpPr>
        <p:grpSpPr>
          <a:xfrm>
            <a:off x="6804249" y="4365104"/>
            <a:ext cx="2338344" cy="1800200"/>
            <a:chOff x="7020270" y="2204864"/>
            <a:chExt cx="1932771" cy="1152128"/>
          </a:xfrm>
        </p:grpSpPr>
        <p:sp>
          <p:nvSpPr>
            <p:cNvPr id="111" name="Google Shape;111;p3"/>
            <p:cNvSpPr/>
            <p:nvPr/>
          </p:nvSpPr>
          <p:spPr>
            <a:xfrm>
              <a:off x="7020270" y="2204864"/>
              <a:ext cx="1726041" cy="1152128"/>
            </a:xfrm>
            <a:prstGeom prst="irregularSeal1">
              <a:avLst/>
            </a:prstGeom>
            <a:solidFill>
              <a:srgbClr val="FFFF66"/>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sz="1800">
                <a:solidFill>
                  <a:schemeClr val="lt1"/>
                </a:solidFill>
                <a:latin typeface="Calibri"/>
                <a:ea typeface="Calibri"/>
                <a:cs typeface="Calibri"/>
                <a:sym typeface="Calibri"/>
              </a:endParaRPr>
            </a:p>
          </p:txBody>
        </p:sp>
        <p:sp>
          <p:nvSpPr>
            <p:cNvPr id="112" name="Google Shape;112;p3"/>
            <p:cNvSpPr txBox="1"/>
            <p:nvPr/>
          </p:nvSpPr>
          <p:spPr>
            <a:xfrm>
              <a:off x="7296858" y="2641873"/>
              <a:ext cx="1656184" cy="2215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600"/>
                <a:buFont typeface="Calibri"/>
                <a:buNone/>
              </a:pPr>
              <a:r>
                <a:rPr b="1" lang="en-GB" sz="1600">
                  <a:solidFill>
                    <a:schemeClr val="dk1"/>
                  </a:solidFill>
                  <a:latin typeface="Calibri"/>
                  <a:ea typeface="Calibri"/>
                  <a:cs typeface="Calibri"/>
                  <a:sym typeface="Calibri"/>
                </a:rPr>
                <a:t>Apprenticeship</a:t>
              </a:r>
              <a:endParaRPr sz="1800">
                <a:solidFill>
                  <a:schemeClr val="dk1"/>
                </a:solidFill>
                <a:latin typeface="Calibri"/>
                <a:ea typeface="Calibri"/>
                <a:cs typeface="Calibri"/>
                <a:sym typeface="Calibri"/>
              </a:endParaRPr>
            </a:p>
          </p:txBody>
        </p:sp>
      </p:grpSp>
      <p:sp>
        <p:nvSpPr>
          <p:cNvPr id="113" name="Google Shape;113;p3"/>
          <p:cNvSpPr txBox="1"/>
          <p:nvPr/>
        </p:nvSpPr>
        <p:spPr>
          <a:xfrm rot="-265289">
            <a:off x="5001366" y="2078563"/>
            <a:ext cx="1872208"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1200"/>
              <a:buFont typeface="Calibri"/>
              <a:buNone/>
            </a:pPr>
            <a:r>
              <a:rPr b="1" lang="en-GB" sz="1200">
                <a:solidFill>
                  <a:schemeClr val="lt1"/>
                </a:solidFill>
                <a:latin typeface="Calibri"/>
                <a:ea typeface="Calibri"/>
                <a:cs typeface="Calibri"/>
                <a:sym typeface="Calibri"/>
              </a:rPr>
              <a:t>Autumn Term:</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'What Career Livet’ event </a:t>
            </a:r>
            <a:endParaRPr sz="1200">
              <a:solidFill>
                <a:schemeClr val="lt1"/>
              </a:solidFill>
              <a:latin typeface="Calibri"/>
              <a:ea typeface="Calibri"/>
              <a:cs typeface="Calibri"/>
              <a:sym typeface="Calibri"/>
            </a:endParaRPr>
          </a:p>
        </p:txBody>
      </p:sp>
      <p:sp>
        <p:nvSpPr>
          <p:cNvPr id="114" name="Google Shape;114;p3"/>
          <p:cNvSpPr txBox="1"/>
          <p:nvPr/>
        </p:nvSpPr>
        <p:spPr>
          <a:xfrm rot="-550944">
            <a:off x="3121276" y="2170568"/>
            <a:ext cx="2216068" cy="193899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1200"/>
              <a:buFont typeface="Calibri"/>
              <a:buNone/>
            </a:pPr>
            <a:r>
              <a:rPr b="1" lang="en-GB" sz="1200">
                <a:solidFill>
                  <a:schemeClr val="lt1"/>
                </a:solidFill>
                <a:latin typeface="Calibri"/>
                <a:ea typeface="Calibri"/>
                <a:cs typeface="Calibri"/>
                <a:sym typeface="Calibri"/>
              </a:rPr>
              <a:t>Spring Term:</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Introducing Apprenticeships</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Drop-in sessions/1-2-1’s</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Festival of Apprenticeships</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Careers/Employer Talks</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p:txBody>
      </p:sp>
      <p:sp>
        <p:nvSpPr>
          <p:cNvPr id="115" name="Google Shape;115;p3"/>
          <p:cNvSpPr txBox="1"/>
          <p:nvPr/>
        </p:nvSpPr>
        <p:spPr>
          <a:xfrm rot="-1209057">
            <a:off x="1409031" y="2625554"/>
            <a:ext cx="1872307" cy="12002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1200"/>
              <a:buFont typeface="Calibri"/>
              <a:buNone/>
            </a:pPr>
            <a:r>
              <a:rPr b="1" lang="en-GB" sz="1200">
                <a:solidFill>
                  <a:schemeClr val="lt1"/>
                </a:solidFill>
                <a:latin typeface="Calibri"/>
                <a:ea typeface="Calibri"/>
                <a:cs typeface="Calibri"/>
                <a:sym typeface="Calibri"/>
              </a:rPr>
              <a:t>Summer Term:</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Personal Statements/CVs</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Application workshop</a:t>
            </a:r>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Parents Info Evening</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p:txBody>
      </p:sp>
      <p:sp>
        <p:nvSpPr>
          <p:cNvPr id="116" name="Google Shape;116;p3"/>
          <p:cNvSpPr txBox="1"/>
          <p:nvPr/>
        </p:nvSpPr>
        <p:spPr>
          <a:xfrm rot="1073409">
            <a:off x="1651654" y="4272860"/>
            <a:ext cx="2339116" cy="193899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1" sz="1200">
              <a:solidFill>
                <a:schemeClr val="lt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b="1" lang="en-GB" sz="1200">
                <a:solidFill>
                  <a:schemeClr val="lt1"/>
                </a:solidFill>
                <a:latin typeface="Calibri"/>
                <a:ea typeface="Calibri"/>
                <a:cs typeface="Calibri"/>
                <a:sym typeface="Calibri"/>
              </a:rPr>
              <a:t>Autumn Term:</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000"/>
              <a:buFont typeface="Calibri"/>
              <a:buNone/>
            </a:pPr>
            <a:r>
              <a:rPr lang="en-GB" sz="1000">
                <a:solidFill>
                  <a:schemeClr val="lt1"/>
                </a:solidFill>
                <a:latin typeface="Calibri"/>
                <a:ea typeface="Calibri"/>
                <a:cs typeface="Calibri"/>
                <a:sym typeface="Calibri"/>
              </a:rPr>
              <a:t>CV &amp; Personal Statements refresher</a:t>
            </a:r>
            <a:endParaRPr/>
          </a:p>
          <a:p>
            <a:pPr indent="0" lvl="0" marL="0" marR="0" rtl="0" algn="l">
              <a:spcBef>
                <a:spcPts val="0"/>
              </a:spcBef>
              <a:spcAft>
                <a:spcPts val="0"/>
              </a:spcAft>
              <a:buClr>
                <a:schemeClr val="lt1"/>
              </a:buClr>
              <a:buSzPts val="1000"/>
              <a:buFont typeface="Calibri"/>
              <a:buNone/>
            </a:pPr>
            <a:r>
              <a:rPr lang="en-GB" sz="1000">
                <a:solidFill>
                  <a:schemeClr val="lt1"/>
                </a:solidFill>
                <a:latin typeface="Calibri"/>
                <a:ea typeface="Calibri"/>
                <a:cs typeface="Calibri"/>
                <a:sym typeface="Calibri"/>
              </a:rPr>
              <a:t>'What Career Livet’ event</a:t>
            </a:r>
            <a:endParaRPr/>
          </a:p>
          <a:p>
            <a:pPr indent="0" lvl="0" marL="0" marR="0" rtl="0" algn="l">
              <a:spcBef>
                <a:spcPts val="0"/>
              </a:spcBef>
              <a:spcAft>
                <a:spcPts val="0"/>
              </a:spcAft>
              <a:buClr>
                <a:schemeClr val="lt1"/>
              </a:buClr>
              <a:buSzPts val="1000"/>
              <a:buFont typeface="Calibri"/>
              <a:buNone/>
            </a:pPr>
            <a:r>
              <a:rPr lang="en-GB" sz="1000">
                <a:solidFill>
                  <a:schemeClr val="lt1"/>
                </a:solidFill>
                <a:latin typeface="Calibri"/>
                <a:ea typeface="Calibri"/>
                <a:cs typeface="Calibri"/>
                <a:sym typeface="Calibri"/>
              </a:rPr>
              <a:t>Interview preparation &amp; Mock Interviews</a:t>
            </a:r>
            <a:endParaRPr/>
          </a:p>
          <a:p>
            <a:pPr indent="0" lvl="0" marL="0" marR="0" rtl="0" algn="l">
              <a:spcBef>
                <a:spcPts val="0"/>
              </a:spcBef>
              <a:spcAft>
                <a:spcPts val="0"/>
              </a:spcAft>
              <a:buClr>
                <a:schemeClr val="lt1"/>
              </a:buClr>
              <a:buSzPts val="1000"/>
              <a:buFont typeface="Calibri"/>
              <a:buNone/>
            </a:pPr>
            <a:r>
              <a:rPr lang="en-GB" sz="1000">
                <a:solidFill>
                  <a:schemeClr val="lt1"/>
                </a:solidFill>
                <a:latin typeface="Calibri"/>
                <a:ea typeface="Calibri"/>
                <a:cs typeface="Calibri"/>
                <a:sym typeface="Calibri"/>
              </a:rPr>
              <a:t>Mock Assessment workshop</a:t>
            </a:r>
            <a:endParaRPr sz="10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p:txBody>
      </p:sp>
      <p:sp>
        <p:nvSpPr>
          <p:cNvPr id="117" name="Google Shape;117;p3"/>
          <p:cNvSpPr txBox="1"/>
          <p:nvPr/>
        </p:nvSpPr>
        <p:spPr>
          <a:xfrm rot="509252">
            <a:off x="4132194" y="5030724"/>
            <a:ext cx="2461300"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1200"/>
              <a:buFont typeface="Calibri"/>
              <a:buNone/>
            </a:pPr>
            <a:r>
              <a:rPr b="1" lang="en-GB" sz="1200">
                <a:solidFill>
                  <a:schemeClr val="lt1"/>
                </a:solidFill>
                <a:latin typeface="Calibri"/>
                <a:ea typeface="Calibri"/>
                <a:cs typeface="Calibri"/>
                <a:sym typeface="Calibri"/>
              </a:rPr>
              <a:t>Spring Term:</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Application review</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lt1"/>
              </a:buClr>
              <a:buSzPts val="1200"/>
              <a:buFont typeface="Calibri"/>
              <a:buNone/>
            </a:pPr>
            <a:r>
              <a:rPr lang="en-GB" sz="1200">
                <a:solidFill>
                  <a:schemeClr val="lt1"/>
                </a:solidFill>
                <a:latin typeface="Calibri"/>
                <a:ea typeface="Calibri"/>
                <a:cs typeface="Calibri"/>
                <a:sym typeface="Calibri"/>
              </a:rPr>
              <a:t>Drop-in Sessions</a:t>
            </a:r>
            <a:endParaRPr sz="18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sz="1200">
              <a:solidFill>
                <a:schemeClr val="lt1"/>
              </a:solidFill>
              <a:latin typeface="Calibri"/>
              <a:ea typeface="Calibri"/>
              <a:cs typeface="Calibri"/>
              <a:sym typeface="Calibri"/>
            </a:endParaRPr>
          </a:p>
        </p:txBody>
      </p:sp>
      <p:pic>
        <p:nvPicPr>
          <p:cNvPr descr="Image result for sandringham school logo" id="118" name="Google Shape;118;p3"/>
          <p:cNvPicPr preferRelativeResize="0"/>
          <p:nvPr/>
        </p:nvPicPr>
        <p:blipFill rotWithShape="1">
          <a:blip r:embed="rId3">
            <a:alphaModFix/>
          </a:blip>
          <a:srcRect b="0" l="0" r="0" t="0"/>
          <a:stretch/>
        </p:blipFill>
        <p:spPr>
          <a:xfrm>
            <a:off x="395535" y="5805264"/>
            <a:ext cx="1981661" cy="86409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4"/>
          <p:cNvSpPr txBox="1"/>
          <p:nvPr>
            <p:ph type="ctrTitle"/>
          </p:nvPr>
        </p:nvSpPr>
        <p:spPr>
          <a:xfrm>
            <a:off x="-68052" y="199956"/>
            <a:ext cx="7772400" cy="41354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880"/>
              <a:buFont typeface="Calibri"/>
              <a:buNone/>
            </a:pPr>
            <a:r>
              <a:rPr b="1" i="0" lang="en-GB" sz="2880" u="none" cap="none" strike="noStrike">
                <a:solidFill>
                  <a:schemeClr val="dk1"/>
                </a:solidFill>
                <a:latin typeface="Calibri"/>
                <a:ea typeface="Calibri"/>
                <a:cs typeface="Calibri"/>
                <a:sym typeface="Calibri"/>
              </a:rPr>
              <a:t>                 Apprenticeships – The Timetable</a:t>
            </a:r>
            <a:endParaRPr/>
          </a:p>
        </p:txBody>
      </p:sp>
      <p:graphicFrame>
        <p:nvGraphicFramePr>
          <p:cNvPr id="124" name="Google Shape;124;p4"/>
          <p:cNvGraphicFramePr/>
          <p:nvPr/>
        </p:nvGraphicFramePr>
        <p:xfrm>
          <a:off x="647573" y="909104"/>
          <a:ext cx="3000000" cy="3000000"/>
        </p:xfrm>
        <a:graphic>
          <a:graphicData uri="http://schemas.openxmlformats.org/drawingml/2006/table">
            <a:tbl>
              <a:tblPr bandRow="1" firstRow="1">
                <a:noFill/>
                <a:tableStyleId>{ECA5E7D6-2A19-49C0-B625-7944E045C74A}</a:tableStyleId>
              </a:tblPr>
              <a:tblGrid>
                <a:gridCol w="1512175"/>
                <a:gridCol w="4032450"/>
                <a:gridCol w="2304250"/>
              </a:tblGrid>
              <a:tr h="511750">
                <a:tc>
                  <a:txBody>
                    <a:bodyPr/>
                    <a:lstStyle/>
                    <a:p>
                      <a:pPr indent="0" lvl="0" marL="0" marR="0" rtl="0" algn="l">
                        <a:spcBef>
                          <a:spcPts val="0"/>
                        </a:spcBef>
                        <a:spcAft>
                          <a:spcPts val="0"/>
                        </a:spcAft>
                        <a:buClr>
                          <a:schemeClr val="dk1"/>
                        </a:buClr>
                        <a:buSzPts val="1800"/>
                        <a:buFont typeface="Calibri"/>
                        <a:buNone/>
                      </a:pPr>
                      <a:r>
                        <a:rPr lang="en-GB" sz="1800"/>
                        <a:t>School Year</a:t>
                      </a:r>
                      <a:endParaRPr sz="1800"/>
                    </a:p>
                  </a:txBody>
                  <a:tcPr marT="45725" marB="45725" marR="91450" marL="91450"/>
                </a:tc>
                <a:tc>
                  <a:txBody>
                    <a:bodyPr/>
                    <a:lstStyle/>
                    <a:p>
                      <a:pPr indent="0" lvl="0" marL="0" marR="0" rtl="0" algn="l">
                        <a:spcBef>
                          <a:spcPts val="0"/>
                        </a:spcBef>
                        <a:spcAft>
                          <a:spcPts val="0"/>
                        </a:spcAft>
                        <a:buClr>
                          <a:schemeClr val="dk1"/>
                        </a:buClr>
                        <a:buSzPts val="1800"/>
                        <a:buFont typeface="Calibri"/>
                        <a:buNone/>
                      </a:pPr>
                      <a:r>
                        <a:rPr lang="en-GB" sz="1800"/>
                        <a:t>Activity</a:t>
                      </a:r>
                      <a:endParaRPr sz="1800"/>
                    </a:p>
                  </a:txBody>
                  <a:tcPr marT="45725" marB="45725" marR="91450" marL="91450"/>
                </a:tc>
                <a:tc>
                  <a:txBody>
                    <a:bodyPr/>
                    <a:lstStyle/>
                    <a:p>
                      <a:pPr indent="0" lvl="0" marL="0" marR="0" rtl="0" algn="l">
                        <a:spcBef>
                          <a:spcPts val="0"/>
                        </a:spcBef>
                        <a:spcAft>
                          <a:spcPts val="0"/>
                        </a:spcAft>
                        <a:buClr>
                          <a:schemeClr val="dk1"/>
                        </a:buClr>
                        <a:buSzPts val="1800"/>
                        <a:buFont typeface="Calibri"/>
                        <a:buNone/>
                      </a:pPr>
                      <a:r>
                        <a:rPr lang="en-GB" sz="1800"/>
                        <a:t>Date</a:t>
                      </a:r>
                      <a:endParaRPr sz="1800"/>
                    </a:p>
                  </a:txBody>
                  <a:tcPr marT="45725" marB="45725" marR="91450" marL="91450"/>
                </a:tc>
              </a:tr>
              <a:tr h="366875">
                <a:tc rowSpan="9">
                  <a:txBody>
                    <a:bodyPr/>
                    <a:lstStyle/>
                    <a:p>
                      <a:pPr indent="0" lvl="0" marL="0" marR="0" rtl="0" algn="ctr">
                        <a:spcBef>
                          <a:spcPts val="0"/>
                        </a:spcBef>
                        <a:spcAft>
                          <a:spcPts val="0"/>
                        </a:spcAft>
                        <a:buClr>
                          <a:schemeClr val="dk1"/>
                        </a:buClr>
                        <a:buSzPts val="1000"/>
                        <a:buFont typeface="Calibri"/>
                        <a:buNone/>
                      </a:pPr>
                      <a:r>
                        <a:rPr lang="en-GB" sz="1000"/>
                        <a:t>Year 12</a:t>
                      </a:r>
                      <a:endParaRPr b="1"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a:t>
                      </a:r>
                      <a:r>
                        <a:rPr lang="en-GB" sz="1000"/>
                        <a:t>What Next’ careers event –  London (Years 12 &amp; 13)</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Nov</a:t>
                      </a:r>
                      <a:endParaRPr sz="1800"/>
                    </a:p>
                  </a:txBody>
                  <a:tcPr marT="45725" marB="45725" marR="91450" marL="91450"/>
                </a:tc>
              </a:tr>
              <a:tr h="353575">
                <a:tc vMerge="1"/>
                <a:tc>
                  <a:txBody>
                    <a:bodyPr/>
                    <a:lstStyle/>
                    <a:p>
                      <a:pPr indent="0" lvl="0" marL="0" marR="0" rtl="0" algn="l">
                        <a:lnSpc>
                          <a:spcPct val="100000"/>
                        </a:lnSpc>
                        <a:spcBef>
                          <a:spcPts val="0"/>
                        </a:spcBef>
                        <a:spcAft>
                          <a:spcPts val="0"/>
                        </a:spcAft>
                        <a:buClr>
                          <a:schemeClr val="dk1"/>
                        </a:buClr>
                        <a:buSzPts val="1000"/>
                        <a:buFont typeface="Calibri"/>
                        <a:buNone/>
                      </a:pPr>
                      <a:r>
                        <a:rPr lang="en-GB" sz="1000"/>
                        <a:t>Introducing Apprenticeships awareness assembly</a:t>
                      </a:r>
                      <a:endParaRPr sz="10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Feb</a:t>
                      </a:r>
                      <a:endParaRPr sz="1800"/>
                    </a:p>
                  </a:txBody>
                  <a:tcPr marT="45725" marB="45725" marR="91450" marL="91450"/>
                </a:tc>
              </a:tr>
              <a:tr h="353575">
                <a:tc vMerge="1"/>
                <a:tc>
                  <a:txBody>
                    <a:bodyPr/>
                    <a:lstStyle/>
                    <a:p>
                      <a:pPr indent="0" lvl="0" marL="0" rtl="0" algn="l">
                        <a:spcBef>
                          <a:spcPts val="0"/>
                        </a:spcBef>
                        <a:spcAft>
                          <a:spcPts val="0"/>
                        </a:spcAft>
                        <a:buClr>
                          <a:schemeClr val="dk1"/>
                        </a:buClr>
                        <a:buSzPts val="1100"/>
                        <a:buFont typeface="Arial"/>
                        <a:buNone/>
                      </a:pPr>
                      <a:r>
                        <a:rPr lang="en-GB" sz="1000"/>
                        <a:t>Festival of Apprenticeships event (London)</a:t>
                      </a:r>
                      <a:endParaRPr sz="1000"/>
                    </a:p>
                  </a:txBody>
                  <a:tcPr marT="45725" marB="45725" marR="91450" marL="91450"/>
                </a:tc>
                <a:tc>
                  <a:txBody>
                    <a:bodyPr/>
                    <a:lstStyle/>
                    <a:p>
                      <a:pPr indent="0" lvl="0" marL="0" rtl="0" algn="l">
                        <a:spcBef>
                          <a:spcPts val="0"/>
                        </a:spcBef>
                        <a:spcAft>
                          <a:spcPts val="0"/>
                        </a:spcAft>
                        <a:buClr>
                          <a:schemeClr val="dk1"/>
                        </a:buClr>
                        <a:buSzPts val="1000"/>
                        <a:buFont typeface="Calibri"/>
                        <a:buNone/>
                      </a:pPr>
                      <a:r>
                        <a:rPr lang="en-GB" sz="1000"/>
                        <a:t>March</a:t>
                      </a:r>
                      <a:endParaRPr sz="1000"/>
                    </a:p>
                  </a:txBody>
                  <a:tcPr marT="45725" marB="45725" marR="91450" marL="91450"/>
                </a:tc>
              </a:tr>
              <a:tr h="353575">
                <a:tc vMerge="1"/>
                <a:tc>
                  <a:txBody>
                    <a:bodyPr/>
                    <a:lstStyle/>
                    <a:p>
                      <a:pPr indent="0" lvl="0" marL="0" marR="0" rtl="0" algn="l">
                        <a:lnSpc>
                          <a:spcPct val="100000"/>
                        </a:lnSpc>
                        <a:spcBef>
                          <a:spcPts val="0"/>
                        </a:spcBef>
                        <a:spcAft>
                          <a:spcPts val="0"/>
                        </a:spcAft>
                        <a:buClr>
                          <a:schemeClr val="dk1"/>
                        </a:buClr>
                        <a:buSzPts val="1000"/>
                        <a:buFont typeface="Calibri"/>
                        <a:buNone/>
                      </a:pPr>
                      <a:r>
                        <a:rPr lang="en-GB" sz="1000"/>
                        <a:t>1-2-1’s with Services for Young People Advisor</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Ongoing</a:t>
                      </a:r>
                      <a:endParaRPr sz="1800"/>
                    </a:p>
                  </a:txBody>
                  <a:tcPr marT="45725" marB="45725" marR="91450" marL="91450"/>
                </a:tc>
              </a:tr>
              <a:tr h="353575">
                <a:tc vMerge="1"/>
                <a:tc>
                  <a:txBody>
                    <a:bodyPr/>
                    <a:lstStyle/>
                    <a:p>
                      <a:pPr indent="0" lvl="0" marL="0" marR="0" rtl="0" algn="l">
                        <a:spcBef>
                          <a:spcPts val="0"/>
                        </a:spcBef>
                        <a:spcAft>
                          <a:spcPts val="0"/>
                        </a:spcAft>
                        <a:buClr>
                          <a:schemeClr val="dk1"/>
                        </a:buClr>
                        <a:buSzPts val="1000"/>
                        <a:buFont typeface="Calibri"/>
                        <a:buNone/>
                      </a:pPr>
                      <a:r>
                        <a:rPr lang="en-GB" sz="1000"/>
                        <a:t>CV Writing </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June</a:t>
                      </a:r>
                      <a:endParaRPr sz="1800"/>
                    </a:p>
                  </a:txBody>
                  <a:tcPr marT="45725" marB="45725" marR="91450" marL="91450"/>
                </a:tc>
              </a:tr>
              <a:tr h="279675">
                <a:tc vMerge="1"/>
                <a:tc>
                  <a:txBody>
                    <a:bodyPr/>
                    <a:lstStyle/>
                    <a:p>
                      <a:pPr indent="0" lvl="0" marL="0" rtl="0" algn="l">
                        <a:spcBef>
                          <a:spcPts val="0"/>
                        </a:spcBef>
                        <a:spcAft>
                          <a:spcPts val="0"/>
                        </a:spcAft>
                        <a:buClr>
                          <a:schemeClr val="dk1"/>
                        </a:buClr>
                        <a:buSzPts val="1000"/>
                        <a:buFont typeface="Calibri"/>
                        <a:buNone/>
                      </a:pPr>
                      <a:r>
                        <a:rPr lang="en-GB" sz="1000"/>
                        <a:t>Parents Info Evening</a:t>
                      </a:r>
                      <a:endParaRPr sz="10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June</a:t>
                      </a:r>
                      <a:endParaRPr sz="1800"/>
                    </a:p>
                  </a:txBody>
                  <a:tcPr marT="45725" marB="45725" marR="91450" marL="91450"/>
                </a:tc>
              </a:tr>
              <a:tr h="353575">
                <a:tc vMerge="1"/>
                <a:tc>
                  <a:txBody>
                    <a:bodyPr/>
                    <a:lstStyle/>
                    <a:p>
                      <a:pPr indent="0" lvl="0" marL="0" rtl="0" algn="l">
                        <a:spcBef>
                          <a:spcPts val="0"/>
                        </a:spcBef>
                        <a:spcAft>
                          <a:spcPts val="0"/>
                        </a:spcAft>
                        <a:buClr>
                          <a:schemeClr val="dk1"/>
                        </a:buClr>
                        <a:buSzPts val="1000"/>
                        <a:buFont typeface="Calibri"/>
                        <a:buNone/>
                      </a:pPr>
                      <a:r>
                        <a:rPr lang="en-GB" sz="1000"/>
                        <a:t>Drop in sessions/1-2-1’s</a:t>
                      </a:r>
                      <a:endParaRPr sz="1200"/>
                    </a:p>
                  </a:txBody>
                  <a:tcPr marT="45725" marB="45725" marR="91450" marL="91450"/>
                </a:tc>
                <a:tc>
                  <a:txBody>
                    <a:bodyPr/>
                    <a:lstStyle/>
                    <a:p>
                      <a:pPr indent="0" lvl="0" marL="0" marR="0" rtl="0" algn="l">
                        <a:spcBef>
                          <a:spcPts val="0"/>
                        </a:spcBef>
                        <a:spcAft>
                          <a:spcPts val="0"/>
                        </a:spcAft>
                        <a:buNone/>
                      </a:pPr>
                      <a:r>
                        <a:rPr lang="en-GB" sz="1000"/>
                        <a:t>Ongoing</a:t>
                      </a:r>
                      <a:endParaRPr sz="1000"/>
                    </a:p>
                  </a:txBody>
                  <a:tcPr marT="45725" marB="45725" marR="91450" marL="91450"/>
                </a:tc>
              </a:tr>
              <a:tr h="303150">
                <a:tc vMerge="1"/>
                <a:tc>
                  <a:txBody>
                    <a:bodyPr/>
                    <a:lstStyle/>
                    <a:p>
                      <a:pPr indent="0" lvl="0" marL="0" marR="0" rtl="0" algn="l">
                        <a:spcBef>
                          <a:spcPts val="0"/>
                        </a:spcBef>
                        <a:spcAft>
                          <a:spcPts val="0"/>
                        </a:spcAft>
                        <a:buClr>
                          <a:schemeClr val="dk1"/>
                        </a:buClr>
                        <a:buSzPts val="1000"/>
                        <a:buFont typeface="Calibri"/>
                        <a:buNone/>
                      </a:pPr>
                      <a:r>
                        <a:rPr lang="en-GB" sz="1000"/>
                        <a:t>Personal Statements – making a start</a:t>
                      </a:r>
                      <a:endParaRPr sz="10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June</a:t>
                      </a:r>
                      <a:endParaRPr sz="1800"/>
                    </a:p>
                  </a:txBody>
                  <a:tcPr marT="45725" marB="45725" marR="91450" marL="91450"/>
                </a:tc>
              </a:tr>
              <a:tr h="355550">
                <a:tc vMerge="1"/>
                <a:tc>
                  <a:txBody>
                    <a:bodyPr/>
                    <a:lstStyle/>
                    <a:p>
                      <a:pPr indent="0" lvl="0" marL="0" rtl="0" algn="l">
                        <a:spcBef>
                          <a:spcPts val="0"/>
                        </a:spcBef>
                        <a:spcAft>
                          <a:spcPts val="0"/>
                        </a:spcAft>
                        <a:buClr>
                          <a:schemeClr val="dk1"/>
                        </a:buClr>
                        <a:buSzPts val="800"/>
                        <a:buFont typeface="Arial"/>
                        <a:buNone/>
                      </a:pPr>
                      <a:r>
                        <a:rPr lang="en-GB" sz="1000"/>
                        <a:t>Application workshop (Apprenticeship Support &amp; Knowledge programme)</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July</a:t>
                      </a:r>
                      <a:endParaRPr sz="1000"/>
                    </a:p>
                  </a:txBody>
                  <a:tcPr marT="45725" marB="45725" marR="91450" marL="91450"/>
                </a:tc>
              </a:tr>
              <a:tr h="272825">
                <a:tc rowSpan="7">
                  <a:txBody>
                    <a:bodyPr/>
                    <a:lstStyle/>
                    <a:p>
                      <a:pPr indent="0" lvl="0" marL="0" marR="0" rtl="0" algn="ctr">
                        <a:spcBef>
                          <a:spcPts val="0"/>
                        </a:spcBef>
                        <a:spcAft>
                          <a:spcPts val="0"/>
                        </a:spcAft>
                        <a:buClr>
                          <a:schemeClr val="dk1"/>
                        </a:buClr>
                        <a:buSzPts val="1000"/>
                        <a:buFont typeface="Calibri"/>
                        <a:buNone/>
                      </a:pPr>
                      <a:r>
                        <a:rPr lang="en-GB" sz="1000"/>
                        <a:t>Year 13</a:t>
                      </a:r>
                      <a:endParaRPr b="1"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CV &amp; Personal Statements  - refresher</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Sept</a:t>
                      </a:r>
                      <a:endParaRPr sz="1800"/>
                    </a:p>
                  </a:txBody>
                  <a:tcPr marT="45725" marB="45725" marR="91450" marL="91450"/>
                </a:tc>
              </a:tr>
              <a:tr h="272825">
                <a:tc vMerge="1"/>
                <a:tc>
                  <a:txBody>
                    <a:bodyPr/>
                    <a:lstStyle/>
                    <a:p>
                      <a:pPr indent="0" lvl="0" marL="0" marR="0" rtl="0" algn="l">
                        <a:spcBef>
                          <a:spcPts val="0"/>
                        </a:spcBef>
                        <a:spcAft>
                          <a:spcPts val="0"/>
                        </a:spcAft>
                        <a:buNone/>
                      </a:pPr>
                      <a:r>
                        <a:rPr lang="en-GB" sz="1000"/>
                        <a:t>Group sessions - searching &amp; applying, interview preparation</a:t>
                      </a:r>
                      <a:endParaRPr sz="1000"/>
                    </a:p>
                  </a:txBody>
                  <a:tcPr marT="45725" marB="45725" marR="91450" marL="91450"/>
                </a:tc>
                <a:tc>
                  <a:txBody>
                    <a:bodyPr/>
                    <a:lstStyle/>
                    <a:p>
                      <a:pPr indent="0" lvl="0" marL="0" marR="0" rtl="0" algn="l">
                        <a:spcBef>
                          <a:spcPts val="0"/>
                        </a:spcBef>
                        <a:spcAft>
                          <a:spcPts val="0"/>
                        </a:spcAft>
                        <a:buNone/>
                      </a:pPr>
                      <a:r>
                        <a:rPr lang="en-GB" sz="1000"/>
                        <a:t>Autumn Term</a:t>
                      </a:r>
                      <a:endParaRPr sz="1000"/>
                    </a:p>
                  </a:txBody>
                  <a:tcPr marT="45725" marB="45725" marR="91450" marL="91450"/>
                </a:tc>
              </a:tr>
              <a:tr h="334650">
                <a:tc vMerge="1"/>
                <a:tc>
                  <a:txBody>
                    <a:bodyPr/>
                    <a:lstStyle/>
                    <a:p>
                      <a:pPr indent="0" lvl="0" marL="0" marR="0" rtl="0" algn="l">
                        <a:lnSpc>
                          <a:spcPct val="100000"/>
                        </a:lnSpc>
                        <a:spcBef>
                          <a:spcPts val="0"/>
                        </a:spcBef>
                        <a:spcAft>
                          <a:spcPts val="0"/>
                        </a:spcAft>
                        <a:buClr>
                          <a:srgbClr val="000000"/>
                        </a:buClr>
                        <a:buSzPts val="1000"/>
                        <a:buFont typeface="Arial"/>
                        <a:buNone/>
                      </a:pPr>
                      <a:r>
                        <a:rPr lang="en-GB" sz="1000"/>
                        <a:t>‘</a:t>
                      </a:r>
                      <a:r>
                        <a:rPr lang="en-GB" sz="1000"/>
                        <a:t>What Career Live’ event – London (Years 12 &amp; 13)</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Nov</a:t>
                      </a:r>
                      <a:endParaRPr sz="1000"/>
                    </a:p>
                  </a:txBody>
                  <a:tcPr marT="45725" marB="45725" marR="91450" marL="91450"/>
                </a:tc>
              </a:tr>
              <a:tr h="353575">
                <a:tc vMerge="1"/>
                <a:tc>
                  <a:txBody>
                    <a:bodyPr/>
                    <a:lstStyle/>
                    <a:p>
                      <a:pPr indent="0" lvl="0" marL="0" marR="0" rtl="0" algn="l">
                        <a:spcBef>
                          <a:spcPts val="0"/>
                        </a:spcBef>
                        <a:spcAft>
                          <a:spcPts val="0"/>
                        </a:spcAft>
                        <a:buClr>
                          <a:schemeClr val="dk1"/>
                        </a:buClr>
                        <a:buSzPts val="1000"/>
                        <a:buFont typeface="Calibri"/>
                        <a:buNone/>
                      </a:pPr>
                      <a:r>
                        <a:rPr lang="en-GB" sz="1000"/>
                        <a:t>Interview Preparation &amp; Mock Interviews</a:t>
                      </a:r>
                      <a:endParaRPr sz="10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Oct/Nov</a:t>
                      </a:r>
                      <a:endParaRPr sz="1000"/>
                    </a:p>
                  </a:txBody>
                  <a:tcPr marT="45725" marB="45725" marR="91450" marL="91450"/>
                </a:tc>
              </a:tr>
              <a:tr h="353575">
                <a:tc vMerge="1"/>
                <a:tc>
                  <a:txBody>
                    <a:bodyPr/>
                    <a:lstStyle/>
                    <a:p>
                      <a:pPr indent="0" lvl="0" marL="0" marR="0" rtl="0" algn="l">
                        <a:spcBef>
                          <a:spcPts val="0"/>
                        </a:spcBef>
                        <a:spcAft>
                          <a:spcPts val="0"/>
                        </a:spcAft>
                        <a:buClr>
                          <a:schemeClr val="dk1"/>
                        </a:buClr>
                        <a:buSzPts val="1000"/>
                        <a:buFont typeface="Calibri"/>
                        <a:buNone/>
                      </a:pPr>
                      <a:r>
                        <a:rPr lang="en-GB" sz="1000"/>
                        <a:t>Mock Assessment Centre workshop</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Dec</a:t>
                      </a:r>
                      <a:endParaRPr sz="1000"/>
                    </a:p>
                  </a:txBody>
                  <a:tcPr marT="45725" marB="45725" marR="91450" marL="91450"/>
                </a:tc>
              </a:tr>
              <a:tr h="288825">
                <a:tc vMerge="1"/>
                <a:tc>
                  <a:txBody>
                    <a:bodyPr/>
                    <a:lstStyle/>
                    <a:p>
                      <a:pPr indent="0" lvl="0" marL="0" marR="0" rtl="0" algn="l">
                        <a:spcBef>
                          <a:spcPts val="0"/>
                        </a:spcBef>
                        <a:spcAft>
                          <a:spcPts val="0"/>
                        </a:spcAft>
                        <a:buClr>
                          <a:schemeClr val="dk1"/>
                        </a:buClr>
                        <a:buSzPts val="1000"/>
                        <a:buFont typeface="Calibri"/>
                        <a:buNone/>
                      </a:pPr>
                      <a:r>
                        <a:rPr lang="en-GB" sz="1000"/>
                        <a:t>Application review</a:t>
                      </a:r>
                      <a:endParaRPr sz="1800"/>
                    </a:p>
                  </a:txBody>
                  <a:tcPr marT="45725" marB="45725" marR="91450" marL="91450"/>
                </a:tc>
                <a:tc>
                  <a:txBody>
                    <a:bodyPr/>
                    <a:lstStyle/>
                    <a:p>
                      <a:pPr indent="0" lvl="0" marL="0" marR="0" rtl="0" algn="l">
                        <a:spcBef>
                          <a:spcPts val="0"/>
                        </a:spcBef>
                        <a:spcAft>
                          <a:spcPts val="0"/>
                        </a:spcAft>
                        <a:buClr>
                          <a:schemeClr val="dk1"/>
                        </a:buClr>
                        <a:buSzPts val="1000"/>
                        <a:buFont typeface="Calibri"/>
                        <a:buNone/>
                      </a:pPr>
                      <a:r>
                        <a:rPr lang="en-GB" sz="1000"/>
                        <a:t>Jan - Apr</a:t>
                      </a:r>
                      <a:endParaRPr sz="1800"/>
                    </a:p>
                  </a:txBody>
                  <a:tcPr marT="45725" marB="45725" marR="91450" marL="91450"/>
                </a:tc>
              </a:tr>
              <a:tr h="264900">
                <a:tc vMerge="1"/>
                <a:tc>
                  <a:txBody>
                    <a:bodyPr/>
                    <a:lstStyle/>
                    <a:p>
                      <a:pPr indent="0" lvl="0" marL="0" marR="0" rtl="0" algn="l">
                        <a:spcBef>
                          <a:spcPts val="0"/>
                        </a:spcBef>
                        <a:spcAft>
                          <a:spcPts val="0"/>
                        </a:spcAft>
                        <a:buClr>
                          <a:schemeClr val="dk1"/>
                        </a:buClr>
                        <a:buSzPts val="1000"/>
                        <a:buFont typeface="Calibri"/>
                        <a:buNone/>
                      </a:pPr>
                      <a:r>
                        <a:rPr lang="en-GB" sz="1000"/>
                        <a:t>Drop in sessions/1-2-1’s</a:t>
                      </a:r>
                      <a:endParaRPr sz="1800"/>
                    </a:p>
                  </a:txBody>
                  <a:tcPr marT="45725" marB="45725" marR="91450" marL="91450"/>
                </a:tc>
                <a:tc>
                  <a:txBody>
                    <a:bodyPr/>
                    <a:lstStyle/>
                    <a:p>
                      <a:pPr indent="0" lvl="0" marL="0" rtl="0" algn="l">
                        <a:spcBef>
                          <a:spcPts val="0"/>
                        </a:spcBef>
                        <a:spcAft>
                          <a:spcPts val="0"/>
                        </a:spcAft>
                        <a:buClr>
                          <a:schemeClr val="dk1"/>
                        </a:buClr>
                        <a:buSzPts val="1000"/>
                        <a:buFont typeface="Calibri"/>
                        <a:buNone/>
                      </a:pPr>
                      <a:r>
                        <a:rPr lang="en-GB" sz="1000"/>
                        <a:t>Ongoing</a:t>
                      </a:r>
                      <a:endParaRPr sz="1800"/>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5"/>
          <p:cNvSpPr txBox="1"/>
          <p:nvPr>
            <p:ph type="title"/>
          </p:nvPr>
        </p:nvSpPr>
        <p:spPr>
          <a:xfrm>
            <a:off x="457200" y="274638"/>
            <a:ext cx="8229600" cy="45719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sz="2900"/>
              <a:t>What are Apprenticeships?</a:t>
            </a:r>
            <a:endParaRPr/>
          </a:p>
        </p:txBody>
      </p:sp>
      <p:sp>
        <p:nvSpPr>
          <p:cNvPr id="130" name="Google Shape;130;p5"/>
          <p:cNvSpPr txBox="1"/>
          <p:nvPr>
            <p:ph idx="1" type="body"/>
          </p:nvPr>
        </p:nvSpPr>
        <p:spPr>
          <a:xfrm>
            <a:off x="457200" y="836712"/>
            <a:ext cx="8229600" cy="554461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1800"/>
              <a:buChar char="•"/>
            </a:pPr>
            <a:r>
              <a:rPr lang="en-GB" sz="1800"/>
              <a:t>An apprenticeship is a job where you train and gain hands on experience with the opportunity to gain qualifications while you work.  This could be a degree and/or industry recognised standards or qualifications.</a:t>
            </a:r>
            <a:endParaRPr/>
          </a:p>
          <a:p>
            <a:pPr indent="-342900" lvl="0" marL="342900" rtl="0" algn="l">
              <a:spcBef>
                <a:spcPts val="360"/>
              </a:spcBef>
              <a:spcAft>
                <a:spcPts val="0"/>
              </a:spcAft>
              <a:buClr>
                <a:schemeClr val="dk1"/>
              </a:buClr>
              <a:buSzPts val="1800"/>
              <a:buChar char="•"/>
            </a:pPr>
            <a:r>
              <a:rPr lang="en-GB" sz="1800"/>
              <a:t>You will be paid a salary (the amount depends on the sector, region and apprenticeship level)</a:t>
            </a:r>
            <a:endParaRPr/>
          </a:p>
          <a:p>
            <a:pPr indent="-342900" lvl="0" marL="342900" rtl="0" algn="l">
              <a:spcBef>
                <a:spcPts val="360"/>
              </a:spcBef>
              <a:spcAft>
                <a:spcPts val="0"/>
              </a:spcAft>
              <a:buClr>
                <a:schemeClr val="dk1"/>
              </a:buClr>
              <a:buSzPts val="1800"/>
              <a:buChar char="•"/>
            </a:pPr>
            <a:r>
              <a:rPr lang="en-GB" sz="1800"/>
              <a:t>All apprenticeships include on and off the job training and can last from 1 – 6 years (again depending on the level)</a:t>
            </a:r>
            <a:endParaRPr/>
          </a:p>
          <a:p>
            <a:pPr indent="-342900" lvl="0" marL="342900" rtl="0" algn="l">
              <a:spcBef>
                <a:spcPts val="360"/>
              </a:spcBef>
              <a:spcAft>
                <a:spcPts val="0"/>
              </a:spcAft>
              <a:buClr>
                <a:schemeClr val="dk1"/>
              </a:buClr>
              <a:buSzPts val="1800"/>
              <a:buChar char="•"/>
            </a:pPr>
            <a:r>
              <a:rPr lang="en-GB" sz="1800"/>
              <a:t>Apprenticeships are available in a wide range of industries including; accounting and business; pharmaceuticals; engineering; advertising and marketing; journalism; legal services; surveying and many more.</a:t>
            </a:r>
            <a:endParaRPr/>
          </a:p>
          <a:p>
            <a:pPr indent="-342900" lvl="0" marL="342900" rtl="0" algn="l">
              <a:spcBef>
                <a:spcPts val="360"/>
              </a:spcBef>
              <a:spcAft>
                <a:spcPts val="0"/>
              </a:spcAft>
              <a:buClr>
                <a:schemeClr val="dk1"/>
              </a:buClr>
              <a:buSzPts val="1800"/>
              <a:buChar char="•"/>
            </a:pPr>
            <a:r>
              <a:rPr lang="en-GB" sz="1800"/>
              <a:t>There are various levels of apprenticeships you can apply for, as follows:-</a:t>
            </a:r>
            <a:endParaRPr/>
          </a:p>
          <a:p>
            <a:pPr indent="0" lvl="0" marL="0" rtl="0" algn="l">
              <a:spcBef>
                <a:spcPts val="360"/>
              </a:spcBef>
              <a:spcAft>
                <a:spcPts val="0"/>
              </a:spcAft>
              <a:buClr>
                <a:schemeClr val="dk1"/>
              </a:buClr>
              <a:buSzPts val="1800"/>
              <a:buNone/>
            </a:pPr>
            <a:r>
              <a:t/>
            </a:r>
            <a:endParaRPr sz="1800"/>
          </a:p>
          <a:p>
            <a:pPr indent="-228600" lvl="0" marL="342900" rtl="0" algn="l">
              <a:spcBef>
                <a:spcPts val="360"/>
              </a:spcBef>
              <a:spcAft>
                <a:spcPts val="0"/>
              </a:spcAft>
              <a:buClr>
                <a:schemeClr val="dk1"/>
              </a:buClr>
              <a:buSzPts val="1800"/>
              <a:buNone/>
            </a:pPr>
            <a:r>
              <a:t/>
            </a:r>
            <a:endParaRPr sz="1800"/>
          </a:p>
        </p:txBody>
      </p:sp>
      <p:graphicFrame>
        <p:nvGraphicFramePr>
          <p:cNvPr id="131" name="Google Shape;131;p5"/>
          <p:cNvGraphicFramePr/>
          <p:nvPr/>
        </p:nvGraphicFramePr>
        <p:xfrm>
          <a:off x="827583" y="4293096"/>
          <a:ext cx="3000000" cy="3000000"/>
        </p:xfrm>
        <a:graphic>
          <a:graphicData uri="http://schemas.openxmlformats.org/drawingml/2006/table">
            <a:tbl>
              <a:tblPr bandRow="1" firstRow="1">
                <a:noFill/>
                <a:tableStyleId>{5B1A0050-0E18-4451-A3EF-9C8233939966}</a:tableStyleId>
              </a:tblPr>
              <a:tblGrid>
                <a:gridCol w="1800200"/>
                <a:gridCol w="1008125"/>
                <a:gridCol w="4680525"/>
              </a:tblGrid>
              <a:tr h="228600">
                <a:tc>
                  <a:txBody>
                    <a:bodyPr/>
                    <a:lstStyle/>
                    <a:p>
                      <a:pPr indent="0" lvl="0" marL="0" marR="0" rtl="0" algn="l">
                        <a:spcBef>
                          <a:spcPts val="0"/>
                        </a:spcBef>
                        <a:spcAft>
                          <a:spcPts val="0"/>
                        </a:spcAft>
                        <a:buNone/>
                      </a:pPr>
                      <a:r>
                        <a:rPr lang="en-GB" sz="1800"/>
                        <a:t>Name</a:t>
                      </a:r>
                      <a:endParaRPr/>
                    </a:p>
                  </a:txBody>
                  <a:tcPr marT="45725" marB="45725" marR="91450" marL="91450"/>
                </a:tc>
                <a:tc>
                  <a:txBody>
                    <a:bodyPr/>
                    <a:lstStyle/>
                    <a:p>
                      <a:pPr indent="0" lvl="0" marL="0" marR="0" rtl="0" algn="l">
                        <a:spcBef>
                          <a:spcPts val="0"/>
                        </a:spcBef>
                        <a:spcAft>
                          <a:spcPts val="0"/>
                        </a:spcAft>
                        <a:buNone/>
                      </a:pPr>
                      <a:r>
                        <a:rPr lang="en-GB" sz="1800"/>
                        <a:t>Level</a:t>
                      </a:r>
                      <a:endParaRPr/>
                    </a:p>
                  </a:txBody>
                  <a:tcPr marT="45725" marB="45725" marR="91450" marL="91450"/>
                </a:tc>
                <a:tc>
                  <a:txBody>
                    <a:bodyPr/>
                    <a:lstStyle/>
                    <a:p>
                      <a:pPr indent="0" lvl="0" marL="0" marR="0" rtl="0" algn="l">
                        <a:spcBef>
                          <a:spcPts val="0"/>
                        </a:spcBef>
                        <a:spcAft>
                          <a:spcPts val="0"/>
                        </a:spcAft>
                        <a:buNone/>
                      </a:pPr>
                      <a:r>
                        <a:rPr lang="en-GB" sz="1800"/>
                        <a:t>Equivalent educational level</a:t>
                      </a:r>
                      <a:endParaRPr/>
                    </a:p>
                  </a:txBody>
                  <a:tcPr marT="45725" marB="45725" marR="91450" marL="91450"/>
                </a:tc>
              </a:tr>
              <a:tr h="228600">
                <a:tc>
                  <a:txBody>
                    <a:bodyPr/>
                    <a:lstStyle/>
                    <a:p>
                      <a:pPr indent="0" lvl="0" marL="0" marR="0" rtl="0" algn="l">
                        <a:spcBef>
                          <a:spcPts val="0"/>
                        </a:spcBef>
                        <a:spcAft>
                          <a:spcPts val="0"/>
                        </a:spcAft>
                        <a:buNone/>
                      </a:pPr>
                      <a:r>
                        <a:rPr lang="en-GB" sz="1800"/>
                        <a:t>Intermediate</a:t>
                      </a:r>
                      <a:endParaRPr/>
                    </a:p>
                  </a:txBody>
                  <a:tcPr marT="45725" marB="45725" marR="91450" marL="91450"/>
                </a:tc>
                <a:tc>
                  <a:txBody>
                    <a:bodyPr/>
                    <a:lstStyle/>
                    <a:p>
                      <a:pPr indent="0" lvl="0" marL="0" marR="0" rtl="0" algn="l">
                        <a:spcBef>
                          <a:spcPts val="0"/>
                        </a:spcBef>
                        <a:spcAft>
                          <a:spcPts val="0"/>
                        </a:spcAft>
                        <a:buNone/>
                      </a:pPr>
                      <a:r>
                        <a:rPr lang="en-GB" sz="1800"/>
                        <a:t>2</a:t>
                      </a:r>
                      <a:endParaRPr/>
                    </a:p>
                  </a:txBody>
                  <a:tcPr marT="45725" marB="45725" marR="91450" marL="91450"/>
                </a:tc>
                <a:tc>
                  <a:txBody>
                    <a:bodyPr/>
                    <a:lstStyle/>
                    <a:p>
                      <a:pPr indent="0" lvl="0" marL="0" marR="0" rtl="0" algn="l">
                        <a:spcBef>
                          <a:spcPts val="0"/>
                        </a:spcBef>
                        <a:spcAft>
                          <a:spcPts val="0"/>
                        </a:spcAft>
                        <a:buNone/>
                      </a:pPr>
                      <a:r>
                        <a:rPr lang="en-GB" sz="1800"/>
                        <a:t>5 GCSE passes</a:t>
                      </a:r>
                      <a:endParaRPr/>
                    </a:p>
                  </a:txBody>
                  <a:tcPr marT="45725" marB="45725" marR="91450" marL="91450"/>
                </a:tc>
              </a:tr>
              <a:tr h="228600">
                <a:tc>
                  <a:txBody>
                    <a:bodyPr/>
                    <a:lstStyle/>
                    <a:p>
                      <a:pPr indent="0" lvl="0" marL="0" marR="0" rtl="0" algn="l">
                        <a:spcBef>
                          <a:spcPts val="0"/>
                        </a:spcBef>
                        <a:spcAft>
                          <a:spcPts val="0"/>
                        </a:spcAft>
                        <a:buNone/>
                      </a:pPr>
                      <a:r>
                        <a:rPr lang="en-GB" sz="1800"/>
                        <a:t>Advanced</a:t>
                      </a:r>
                      <a:endParaRPr/>
                    </a:p>
                  </a:txBody>
                  <a:tcPr marT="45725" marB="45725" marR="91450" marL="91450"/>
                </a:tc>
                <a:tc>
                  <a:txBody>
                    <a:bodyPr/>
                    <a:lstStyle/>
                    <a:p>
                      <a:pPr indent="0" lvl="0" marL="0" marR="0" rtl="0" algn="l">
                        <a:spcBef>
                          <a:spcPts val="0"/>
                        </a:spcBef>
                        <a:spcAft>
                          <a:spcPts val="0"/>
                        </a:spcAft>
                        <a:buNone/>
                      </a:pPr>
                      <a:r>
                        <a:rPr lang="en-GB" sz="1800"/>
                        <a:t>3</a:t>
                      </a:r>
                      <a:endParaRPr/>
                    </a:p>
                  </a:txBody>
                  <a:tcPr marT="45725" marB="45725" marR="91450" marL="91450"/>
                </a:tc>
                <a:tc>
                  <a:txBody>
                    <a:bodyPr/>
                    <a:lstStyle/>
                    <a:p>
                      <a:pPr indent="0" lvl="0" marL="0" marR="0" rtl="0" algn="l">
                        <a:spcBef>
                          <a:spcPts val="0"/>
                        </a:spcBef>
                        <a:spcAft>
                          <a:spcPts val="0"/>
                        </a:spcAft>
                        <a:buNone/>
                      </a:pPr>
                      <a:r>
                        <a:rPr lang="en-GB" sz="1800"/>
                        <a:t>2 A level passes</a:t>
                      </a:r>
                      <a:endParaRPr/>
                    </a:p>
                  </a:txBody>
                  <a:tcPr marT="45725" marB="45725" marR="91450" marL="91450"/>
                </a:tc>
              </a:tr>
              <a:tr h="228600">
                <a:tc>
                  <a:txBody>
                    <a:bodyPr/>
                    <a:lstStyle/>
                    <a:p>
                      <a:pPr indent="0" lvl="0" marL="0" marR="0" rtl="0" algn="l">
                        <a:spcBef>
                          <a:spcPts val="0"/>
                        </a:spcBef>
                        <a:spcAft>
                          <a:spcPts val="0"/>
                        </a:spcAft>
                        <a:buNone/>
                      </a:pPr>
                      <a:r>
                        <a:rPr lang="en-GB" sz="1800"/>
                        <a:t>Higher</a:t>
                      </a:r>
                      <a:endParaRPr/>
                    </a:p>
                  </a:txBody>
                  <a:tcPr marT="45725" marB="45725" marR="91450" marL="91450"/>
                </a:tc>
                <a:tc>
                  <a:txBody>
                    <a:bodyPr/>
                    <a:lstStyle/>
                    <a:p>
                      <a:pPr indent="0" lvl="0" marL="0" marR="0" rtl="0" algn="l">
                        <a:spcBef>
                          <a:spcPts val="0"/>
                        </a:spcBef>
                        <a:spcAft>
                          <a:spcPts val="0"/>
                        </a:spcAft>
                        <a:buNone/>
                      </a:pPr>
                      <a:r>
                        <a:rPr lang="en-GB" sz="1800"/>
                        <a:t>4 &amp; 5</a:t>
                      </a:r>
                      <a:endParaRPr/>
                    </a:p>
                  </a:txBody>
                  <a:tcPr marT="45725" marB="45725" marR="91450" marL="91450"/>
                </a:tc>
                <a:tc>
                  <a:txBody>
                    <a:bodyPr/>
                    <a:lstStyle/>
                    <a:p>
                      <a:pPr indent="0" lvl="0" marL="0" marR="0" rtl="0" algn="l">
                        <a:spcBef>
                          <a:spcPts val="0"/>
                        </a:spcBef>
                        <a:spcAft>
                          <a:spcPts val="0"/>
                        </a:spcAft>
                        <a:buNone/>
                      </a:pPr>
                      <a:r>
                        <a:rPr lang="en-GB" sz="1800"/>
                        <a:t>Higher Ed. Certificate/Diploma or a Foundation degree</a:t>
                      </a:r>
                      <a:endParaRPr/>
                    </a:p>
                  </a:txBody>
                  <a:tcPr marT="45725" marB="45725" marR="91450" marL="91450"/>
                </a:tc>
              </a:tr>
              <a:tr h="228600">
                <a:tc>
                  <a:txBody>
                    <a:bodyPr/>
                    <a:lstStyle/>
                    <a:p>
                      <a:pPr indent="0" lvl="0" marL="0" marR="0" rtl="0" algn="l">
                        <a:spcBef>
                          <a:spcPts val="0"/>
                        </a:spcBef>
                        <a:spcAft>
                          <a:spcPts val="0"/>
                        </a:spcAft>
                        <a:buNone/>
                      </a:pPr>
                      <a:r>
                        <a:rPr lang="en-GB" sz="1800"/>
                        <a:t>Degree</a:t>
                      </a:r>
                      <a:endParaRPr/>
                    </a:p>
                  </a:txBody>
                  <a:tcPr marT="45725" marB="45725" marR="91450" marL="91450"/>
                </a:tc>
                <a:tc>
                  <a:txBody>
                    <a:bodyPr/>
                    <a:lstStyle/>
                    <a:p>
                      <a:pPr indent="0" lvl="0" marL="0" marR="0" rtl="0" algn="l">
                        <a:spcBef>
                          <a:spcPts val="0"/>
                        </a:spcBef>
                        <a:spcAft>
                          <a:spcPts val="0"/>
                        </a:spcAft>
                        <a:buNone/>
                      </a:pPr>
                      <a:r>
                        <a:rPr lang="en-GB" sz="1800"/>
                        <a:t>6 &amp; 7</a:t>
                      </a:r>
                      <a:endParaRPr/>
                    </a:p>
                  </a:txBody>
                  <a:tcPr marT="45725" marB="45725" marR="91450" marL="91450"/>
                </a:tc>
                <a:tc>
                  <a:txBody>
                    <a:bodyPr/>
                    <a:lstStyle/>
                    <a:p>
                      <a:pPr indent="0" lvl="0" marL="0" marR="0" rtl="0" algn="l">
                        <a:spcBef>
                          <a:spcPts val="0"/>
                        </a:spcBef>
                        <a:spcAft>
                          <a:spcPts val="0"/>
                        </a:spcAft>
                        <a:buNone/>
                      </a:pPr>
                      <a:r>
                        <a:rPr lang="en-GB" sz="1800"/>
                        <a:t>Bachelor’s or Master’s degree</a:t>
                      </a:r>
                      <a:endParaRPr/>
                    </a:p>
                  </a:txBody>
                  <a:tcPr marT="45725" marB="45725" marR="91450" marL="9145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457200" y="274638"/>
            <a:ext cx="8229600" cy="45719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sz="2900"/>
              <a:t>Higher and Degree Apprenticeships</a:t>
            </a:r>
            <a:endParaRPr/>
          </a:p>
        </p:txBody>
      </p:sp>
      <p:sp>
        <p:nvSpPr>
          <p:cNvPr id="137" name="Google Shape;137;p6"/>
          <p:cNvSpPr txBox="1"/>
          <p:nvPr>
            <p:ph idx="1" type="body"/>
          </p:nvPr>
        </p:nvSpPr>
        <p:spPr>
          <a:xfrm>
            <a:off x="457200" y="836713"/>
            <a:ext cx="8229600" cy="5544616"/>
          </a:xfrm>
          <a:prstGeom prst="rect">
            <a:avLst/>
          </a:prstGeom>
          <a:noFill/>
          <a:ln>
            <a:noFill/>
          </a:ln>
        </p:spPr>
        <p:txBody>
          <a:bodyPr anchorCtr="0" anchor="t" bIns="45700" lIns="91425" spcFirstLastPara="1" rIns="91425" wrap="square" tIns="45700">
            <a:noAutofit/>
          </a:bodyPr>
          <a:lstStyle/>
          <a:p>
            <a:pPr indent="-376872" lvl="0" marL="342900" rtl="0" algn="l">
              <a:spcBef>
                <a:spcPts val="0"/>
              </a:spcBef>
              <a:spcAft>
                <a:spcPts val="0"/>
              </a:spcAft>
              <a:buClr>
                <a:schemeClr val="dk1"/>
              </a:buClr>
              <a:buSzPts val="2200"/>
              <a:buChar char="•"/>
            </a:pPr>
            <a:r>
              <a:rPr lang="en-GB" sz="2200"/>
              <a:t>Higher and degree apprenticeships are available at </a:t>
            </a:r>
            <a:r>
              <a:rPr b="1" lang="en-GB" sz="2200"/>
              <a:t>levels 4 – 7</a:t>
            </a:r>
            <a:endParaRPr b="1" sz="3600"/>
          </a:p>
          <a:p>
            <a:pPr indent="-376872" lvl="0" marL="342900" rtl="0" algn="l">
              <a:spcBef>
                <a:spcPts val="333"/>
              </a:spcBef>
              <a:spcAft>
                <a:spcPts val="0"/>
              </a:spcAft>
              <a:buClr>
                <a:schemeClr val="dk1"/>
              </a:buClr>
              <a:buSzPts val="2200"/>
              <a:buChar char="•"/>
            </a:pPr>
            <a:r>
              <a:rPr lang="en-GB" sz="2200"/>
              <a:t>The number of universities and employers offering degree apprenticeship programmes is growing and new programmes are being developed all the time.</a:t>
            </a:r>
            <a:endParaRPr sz="3600"/>
          </a:p>
          <a:p>
            <a:pPr indent="-376872" lvl="0" marL="342900" rtl="0" algn="l">
              <a:spcBef>
                <a:spcPts val="333"/>
              </a:spcBef>
              <a:spcAft>
                <a:spcPts val="0"/>
              </a:spcAft>
              <a:buClr>
                <a:schemeClr val="dk1"/>
              </a:buClr>
              <a:buSzPts val="2200"/>
              <a:buChar char="•"/>
            </a:pPr>
            <a:r>
              <a:rPr lang="en-GB" sz="2200"/>
              <a:t>Employers are working with universities to create bespoke degree programmes which leads to a degree but is also tailored to meet the specific vocational needs of the employer.  (The recruitment of degree apprenticeships is managed by employer’s HR and recruitment teams, in the same way that a job application would be handled).</a:t>
            </a:r>
            <a:endParaRPr sz="3600"/>
          </a:p>
          <a:p>
            <a:pPr indent="-376872" lvl="0" marL="342900" rtl="0" algn="l">
              <a:spcBef>
                <a:spcPts val="333"/>
              </a:spcBef>
              <a:spcAft>
                <a:spcPts val="0"/>
              </a:spcAft>
              <a:buClr>
                <a:schemeClr val="dk1"/>
              </a:buClr>
              <a:buSzPts val="2200"/>
              <a:buChar char="•"/>
            </a:pPr>
            <a:r>
              <a:rPr lang="en-GB" sz="2200"/>
              <a:t>These are now being seen as a real alternative to traditional university study, the attraction being that the costs are co-funded by the government and the employer, so as an apprentice you will gain a degree without needing to pay any student fees and you are building your career at the same time.</a:t>
            </a:r>
            <a:endParaRPr sz="3600"/>
          </a:p>
          <a:p>
            <a:pPr indent="0" lvl="0" marL="0" rtl="0" algn="l">
              <a:spcBef>
                <a:spcPts val="333"/>
              </a:spcBef>
              <a:spcAft>
                <a:spcPts val="0"/>
              </a:spcAft>
              <a:buClr>
                <a:schemeClr val="dk1"/>
              </a:buClr>
              <a:buSzPts val="1800"/>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1c8c81a0745_0_0"/>
          <p:cNvSpPr txBox="1"/>
          <p:nvPr>
            <p:ph idx="1" type="body"/>
          </p:nvPr>
        </p:nvSpPr>
        <p:spPr>
          <a:xfrm>
            <a:off x="457200" y="666375"/>
            <a:ext cx="8229600" cy="5460000"/>
          </a:xfrm>
          <a:prstGeom prst="rect">
            <a:avLst/>
          </a:prstGeom>
        </p:spPr>
        <p:txBody>
          <a:bodyPr anchorCtr="0" anchor="t" bIns="45700" lIns="91425" spcFirstLastPara="1" rIns="91425" wrap="square" tIns="45700">
            <a:noAutofit/>
          </a:bodyPr>
          <a:lstStyle/>
          <a:p>
            <a:pPr indent="-376872" lvl="0" marL="342900" rtl="0" algn="l">
              <a:spcBef>
                <a:spcPts val="333"/>
              </a:spcBef>
              <a:spcAft>
                <a:spcPts val="0"/>
              </a:spcAft>
              <a:buSzPts val="2200"/>
              <a:buChar char="•"/>
            </a:pPr>
            <a:r>
              <a:rPr lang="en-GB" sz="2200"/>
              <a:t>Apprentices employed on these programmes combine working with studying part-time at a university.  This could be in blocks of time (e.g working for 3 months, studying for 3 months), working 4 days a week and attending university on the other day, or being at university during term time and working for the employer in the holidays, but this is all dependent on the programme and requirements of the employer.</a:t>
            </a:r>
            <a:endParaRPr sz="2200"/>
          </a:p>
          <a:p>
            <a:pPr indent="-376872" lvl="0" marL="342900" rtl="0" algn="l">
              <a:spcBef>
                <a:spcPts val="333"/>
              </a:spcBef>
              <a:spcAft>
                <a:spcPts val="0"/>
              </a:spcAft>
              <a:buSzPts val="2200"/>
              <a:buChar char="•"/>
            </a:pPr>
            <a:r>
              <a:rPr lang="en-GB" sz="2200"/>
              <a:t>You are not guaranteed a permanent job at the end of the programme but you will be ‘work ready’ and highly employable.</a:t>
            </a:r>
            <a:endParaRPr sz="2200"/>
          </a:p>
          <a:p>
            <a:pPr indent="-376872" lvl="0" marL="342900" rtl="0" algn="l">
              <a:spcBef>
                <a:spcPts val="333"/>
              </a:spcBef>
              <a:spcAft>
                <a:spcPts val="0"/>
              </a:spcAft>
              <a:buSzPts val="2200"/>
              <a:buChar char="•"/>
            </a:pPr>
            <a:r>
              <a:rPr lang="en-GB" sz="2200"/>
              <a:t>A degree apprenticeship is as challenging academically as a traditional degree and also has the additional pressures of working at the same time – you need to be disciplined, have good time-management skills and be mature enough to handle responsibilities in the workplace!</a:t>
            </a:r>
            <a:endParaRPr sz="2200"/>
          </a:p>
          <a:p>
            <a:pPr indent="0" lvl="0" marL="0" rtl="0" algn="l">
              <a:spcBef>
                <a:spcPts val="333"/>
              </a:spcBef>
              <a:spcAft>
                <a:spcPts val="0"/>
              </a:spcAft>
              <a:buClr>
                <a:schemeClr val="dk1"/>
              </a:buClr>
              <a:buSzPts val="1800"/>
              <a:buFont typeface="Arial"/>
              <a:buNone/>
            </a:pPr>
            <a:r>
              <a:t/>
            </a:r>
            <a:endParaRPr sz="2200"/>
          </a:p>
          <a:p>
            <a:pPr indent="0" lvl="0" marL="0" rtl="0" algn="l">
              <a:spcBef>
                <a:spcPts val="36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7"/>
          <p:cNvSpPr txBox="1"/>
          <p:nvPr>
            <p:ph type="title"/>
          </p:nvPr>
        </p:nvSpPr>
        <p:spPr>
          <a:xfrm>
            <a:off x="183480" y="177231"/>
            <a:ext cx="8229600" cy="760267"/>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alibri"/>
              <a:buNone/>
            </a:pPr>
            <a:br>
              <a:rPr lang="en-GB" sz="1800" u="sng">
                <a:solidFill>
                  <a:schemeClr val="hlink"/>
                </a:solidFill>
                <a:hlinkClick r:id="rId3"/>
              </a:rPr>
            </a:br>
            <a:r>
              <a:rPr b="1" lang="en-GB" sz="3600"/>
              <a:t>Some apprenticeship employers….</a:t>
            </a:r>
            <a:br>
              <a:rPr b="1" lang="en-GB" sz="4000"/>
            </a:br>
            <a:endParaRPr b="1" sz="4000"/>
          </a:p>
        </p:txBody>
      </p:sp>
      <p:pic>
        <p:nvPicPr>
          <p:cNvPr descr="BBC" id="149" name="Google Shape;149;p7"/>
          <p:cNvPicPr preferRelativeResize="0"/>
          <p:nvPr>
            <p:ph idx="1" type="body"/>
          </p:nvPr>
        </p:nvPicPr>
        <p:blipFill rotWithShape="1">
          <a:blip r:embed="rId4">
            <a:alphaModFix/>
          </a:blip>
          <a:srcRect b="0" l="0" r="0" t="0"/>
          <a:stretch/>
        </p:blipFill>
        <p:spPr>
          <a:xfrm>
            <a:off x="312432" y="1034503"/>
            <a:ext cx="1500580" cy="425164"/>
          </a:xfrm>
          <a:prstGeom prst="rect">
            <a:avLst/>
          </a:prstGeom>
          <a:noFill/>
          <a:ln>
            <a:noFill/>
          </a:ln>
        </p:spPr>
      </p:pic>
      <p:pic>
        <p:nvPicPr>
          <p:cNvPr descr="KPMG" id="150" name="Google Shape;150;p7"/>
          <p:cNvPicPr preferRelativeResize="0"/>
          <p:nvPr/>
        </p:nvPicPr>
        <p:blipFill rotWithShape="1">
          <a:blip r:embed="rId5">
            <a:alphaModFix/>
          </a:blip>
          <a:srcRect b="0" l="0" r="0" t="0"/>
          <a:stretch/>
        </p:blipFill>
        <p:spPr>
          <a:xfrm>
            <a:off x="1953600" y="2037544"/>
            <a:ext cx="1595764" cy="659583"/>
          </a:xfrm>
          <a:prstGeom prst="rect">
            <a:avLst/>
          </a:prstGeom>
          <a:noFill/>
          <a:ln>
            <a:noFill/>
          </a:ln>
        </p:spPr>
      </p:pic>
      <p:pic>
        <p:nvPicPr>
          <p:cNvPr descr="NHS" id="151" name="Google Shape;151;p7"/>
          <p:cNvPicPr preferRelativeResize="0"/>
          <p:nvPr/>
        </p:nvPicPr>
        <p:blipFill rotWithShape="1">
          <a:blip r:embed="rId6">
            <a:alphaModFix/>
          </a:blip>
          <a:srcRect b="0" l="0" r="0" t="0"/>
          <a:stretch/>
        </p:blipFill>
        <p:spPr>
          <a:xfrm>
            <a:off x="7315450" y="4357674"/>
            <a:ext cx="1502774" cy="576064"/>
          </a:xfrm>
          <a:prstGeom prst="rect">
            <a:avLst/>
          </a:prstGeom>
          <a:noFill/>
          <a:ln>
            <a:noFill/>
          </a:ln>
        </p:spPr>
      </p:pic>
      <p:pic>
        <p:nvPicPr>
          <p:cNvPr descr="HSBC UK" id="152" name="Google Shape;152;p7"/>
          <p:cNvPicPr preferRelativeResize="0"/>
          <p:nvPr/>
        </p:nvPicPr>
        <p:blipFill rotWithShape="1">
          <a:blip r:embed="rId7">
            <a:alphaModFix/>
          </a:blip>
          <a:srcRect b="0" l="0" r="0" t="0"/>
          <a:stretch/>
        </p:blipFill>
        <p:spPr>
          <a:xfrm>
            <a:off x="18606" y="3031711"/>
            <a:ext cx="2088232" cy="563823"/>
          </a:xfrm>
          <a:prstGeom prst="rect">
            <a:avLst/>
          </a:prstGeom>
          <a:noFill/>
          <a:ln>
            <a:noFill/>
          </a:ln>
        </p:spPr>
      </p:pic>
      <p:pic>
        <p:nvPicPr>
          <p:cNvPr descr="PwC" id="153" name="Google Shape;153;p7"/>
          <p:cNvPicPr preferRelativeResize="0"/>
          <p:nvPr/>
        </p:nvPicPr>
        <p:blipFill rotWithShape="1">
          <a:blip r:embed="rId8">
            <a:alphaModFix/>
          </a:blip>
          <a:srcRect b="0" l="0" r="0" t="0"/>
          <a:stretch/>
        </p:blipFill>
        <p:spPr>
          <a:xfrm>
            <a:off x="7417552" y="880381"/>
            <a:ext cx="1573898" cy="834166"/>
          </a:xfrm>
          <a:prstGeom prst="rect">
            <a:avLst/>
          </a:prstGeom>
          <a:noFill/>
          <a:ln>
            <a:noFill/>
          </a:ln>
        </p:spPr>
      </p:pic>
      <p:pic>
        <p:nvPicPr>
          <p:cNvPr descr="IBM" id="154" name="Google Shape;154;p7"/>
          <p:cNvPicPr preferRelativeResize="0"/>
          <p:nvPr/>
        </p:nvPicPr>
        <p:blipFill rotWithShape="1">
          <a:blip r:embed="rId9">
            <a:alphaModFix/>
          </a:blip>
          <a:srcRect b="0" l="0" r="0" t="0"/>
          <a:stretch/>
        </p:blipFill>
        <p:spPr>
          <a:xfrm>
            <a:off x="2892951" y="2888974"/>
            <a:ext cx="1461842" cy="701685"/>
          </a:xfrm>
          <a:prstGeom prst="rect">
            <a:avLst/>
          </a:prstGeom>
          <a:noFill/>
          <a:ln>
            <a:noFill/>
          </a:ln>
        </p:spPr>
      </p:pic>
      <p:pic>
        <p:nvPicPr>
          <p:cNvPr descr="Network Rail" id="155" name="Google Shape;155;p7"/>
          <p:cNvPicPr preferRelativeResize="0"/>
          <p:nvPr/>
        </p:nvPicPr>
        <p:blipFill rotWithShape="1">
          <a:blip r:embed="rId10">
            <a:alphaModFix/>
          </a:blip>
          <a:srcRect b="0" l="0" r="0" t="0"/>
          <a:stretch/>
        </p:blipFill>
        <p:spPr>
          <a:xfrm>
            <a:off x="3471072" y="3909824"/>
            <a:ext cx="1360122" cy="584853"/>
          </a:xfrm>
          <a:prstGeom prst="rect">
            <a:avLst/>
          </a:prstGeom>
          <a:noFill/>
          <a:ln>
            <a:noFill/>
          </a:ln>
        </p:spPr>
      </p:pic>
      <p:pic>
        <p:nvPicPr>
          <p:cNvPr descr="Google" id="156" name="Google Shape;156;p7"/>
          <p:cNvPicPr preferRelativeResize="0"/>
          <p:nvPr/>
        </p:nvPicPr>
        <p:blipFill rotWithShape="1">
          <a:blip r:embed="rId11">
            <a:alphaModFix/>
          </a:blip>
          <a:srcRect b="0" l="0" r="0" t="0"/>
          <a:stretch/>
        </p:blipFill>
        <p:spPr>
          <a:xfrm>
            <a:off x="4153106" y="960609"/>
            <a:ext cx="1648016" cy="703154"/>
          </a:xfrm>
          <a:prstGeom prst="rect">
            <a:avLst/>
          </a:prstGeom>
          <a:noFill/>
          <a:ln>
            <a:noFill/>
          </a:ln>
        </p:spPr>
      </p:pic>
      <p:pic>
        <p:nvPicPr>
          <p:cNvPr descr="AstraZeneca" id="157" name="Google Shape;157;p7"/>
          <p:cNvPicPr preferRelativeResize="0"/>
          <p:nvPr/>
        </p:nvPicPr>
        <p:blipFill rotWithShape="1">
          <a:blip r:embed="rId12">
            <a:alphaModFix/>
          </a:blip>
          <a:srcRect b="0" l="0" r="0" t="0"/>
          <a:stretch/>
        </p:blipFill>
        <p:spPr>
          <a:xfrm>
            <a:off x="6569128" y="2081861"/>
            <a:ext cx="2551773" cy="654956"/>
          </a:xfrm>
          <a:prstGeom prst="rect">
            <a:avLst/>
          </a:prstGeom>
          <a:noFill/>
          <a:ln>
            <a:noFill/>
          </a:ln>
        </p:spPr>
      </p:pic>
      <p:pic>
        <p:nvPicPr>
          <p:cNvPr descr="RAF Engineering" id="158" name="Google Shape;158;p7"/>
          <p:cNvPicPr preferRelativeResize="0"/>
          <p:nvPr/>
        </p:nvPicPr>
        <p:blipFill rotWithShape="1">
          <a:blip r:embed="rId13">
            <a:alphaModFix/>
          </a:blip>
          <a:srcRect b="0" l="0" r="0" t="0"/>
          <a:stretch/>
        </p:blipFill>
        <p:spPr>
          <a:xfrm>
            <a:off x="183729" y="3927325"/>
            <a:ext cx="1040360" cy="658895"/>
          </a:xfrm>
          <a:prstGeom prst="rect">
            <a:avLst/>
          </a:prstGeom>
          <a:noFill/>
          <a:ln>
            <a:noFill/>
          </a:ln>
        </p:spPr>
      </p:pic>
      <p:pic>
        <p:nvPicPr>
          <p:cNvPr descr="Virgin Media" id="159" name="Google Shape;159;p7"/>
          <p:cNvPicPr preferRelativeResize="0"/>
          <p:nvPr/>
        </p:nvPicPr>
        <p:blipFill rotWithShape="1">
          <a:blip r:embed="rId14">
            <a:alphaModFix/>
          </a:blip>
          <a:srcRect b="0" l="0" r="0" t="0"/>
          <a:stretch/>
        </p:blipFill>
        <p:spPr>
          <a:xfrm>
            <a:off x="2573183" y="1118201"/>
            <a:ext cx="976181" cy="732136"/>
          </a:xfrm>
          <a:prstGeom prst="rect">
            <a:avLst/>
          </a:prstGeom>
          <a:noFill/>
          <a:ln>
            <a:noFill/>
          </a:ln>
        </p:spPr>
      </p:pic>
      <p:pic>
        <p:nvPicPr>
          <p:cNvPr descr="BT" id="160" name="Google Shape;160;p7"/>
          <p:cNvPicPr preferRelativeResize="0"/>
          <p:nvPr/>
        </p:nvPicPr>
        <p:blipFill rotWithShape="1">
          <a:blip r:embed="rId15">
            <a:alphaModFix/>
          </a:blip>
          <a:srcRect b="0" l="0" r="0" t="0"/>
          <a:stretch/>
        </p:blipFill>
        <p:spPr>
          <a:xfrm>
            <a:off x="6260568" y="654368"/>
            <a:ext cx="987846" cy="987846"/>
          </a:xfrm>
          <a:prstGeom prst="rect">
            <a:avLst/>
          </a:prstGeom>
          <a:noFill/>
          <a:ln>
            <a:noFill/>
          </a:ln>
        </p:spPr>
      </p:pic>
      <p:pic>
        <p:nvPicPr>
          <p:cNvPr descr="Unilever" id="161" name="Google Shape;161;p7"/>
          <p:cNvPicPr preferRelativeResize="0"/>
          <p:nvPr/>
        </p:nvPicPr>
        <p:blipFill rotWithShape="1">
          <a:blip r:embed="rId16">
            <a:alphaModFix/>
          </a:blip>
          <a:srcRect b="0" l="0" r="0" t="0"/>
          <a:stretch/>
        </p:blipFill>
        <p:spPr>
          <a:xfrm>
            <a:off x="1595847" y="4809554"/>
            <a:ext cx="1111618" cy="615096"/>
          </a:xfrm>
          <a:prstGeom prst="rect">
            <a:avLst/>
          </a:prstGeom>
          <a:noFill/>
          <a:ln>
            <a:noFill/>
          </a:ln>
        </p:spPr>
      </p:pic>
      <p:pic>
        <p:nvPicPr>
          <p:cNvPr descr="GSK" id="162" name="Google Shape;162;p7"/>
          <p:cNvPicPr preferRelativeResize="0"/>
          <p:nvPr/>
        </p:nvPicPr>
        <p:blipFill rotWithShape="1">
          <a:blip r:embed="rId17">
            <a:alphaModFix/>
          </a:blip>
          <a:srcRect b="0" l="0" r="0" t="0"/>
          <a:stretch/>
        </p:blipFill>
        <p:spPr>
          <a:xfrm>
            <a:off x="8292791" y="5346305"/>
            <a:ext cx="669095" cy="577652"/>
          </a:xfrm>
          <a:prstGeom prst="rect">
            <a:avLst/>
          </a:prstGeom>
          <a:noFill/>
          <a:ln>
            <a:noFill/>
          </a:ln>
        </p:spPr>
      </p:pic>
      <p:pic>
        <p:nvPicPr>
          <p:cNvPr descr="Nestlé" id="163" name="Google Shape;163;p7"/>
          <p:cNvPicPr preferRelativeResize="0"/>
          <p:nvPr/>
        </p:nvPicPr>
        <p:blipFill rotWithShape="1">
          <a:blip r:embed="rId18">
            <a:alphaModFix/>
          </a:blip>
          <a:srcRect b="0" l="0" r="0" t="0"/>
          <a:stretch/>
        </p:blipFill>
        <p:spPr>
          <a:xfrm>
            <a:off x="5287298" y="2022856"/>
            <a:ext cx="726572" cy="751626"/>
          </a:xfrm>
          <a:prstGeom prst="rect">
            <a:avLst/>
          </a:prstGeom>
          <a:noFill/>
          <a:ln>
            <a:noFill/>
          </a:ln>
        </p:spPr>
      </p:pic>
      <p:pic>
        <p:nvPicPr>
          <p:cNvPr descr="Sky" id="164" name="Google Shape;164;p7"/>
          <p:cNvPicPr preferRelativeResize="0"/>
          <p:nvPr/>
        </p:nvPicPr>
        <p:blipFill rotWithShape="1">
          <a:blip r:embed="rId19">
            <a:alphaModFix/>
          </a:blip>
          <a:srcRect b="0" l="0" r="0" t="0"/>
          <a:stretch/>
        </p:blipFill>
        <p:spPr>
          <a:xfrm>
            <a:off x="7590777" y="2906785"/>
            <a:ext cx="1227447" cy="867396"/>
          </a:xfrm>
          <a:prstGeom prst="rect">
            <a:avLst/>
          </a:prstGeom>
          <a:noFill/>
          <a:ln>
            <a:noFill/>
          </a:ln>
        </p:spPr>
      </p:pic>
      <p:pic>
        <p:nvPicPr>
          <p:cNvPr descr="Government Economic Service" id="165" name="Google Shape;165;p7"/>
          <p:cNvPicPr preferRelativeResize="0"/>
          <p:nvPr/>
        </p:nvPicPr>
        <p:blipFill rotWithShape="1">
          <a:blip r:embed="rId20">
            <a:alphaModFix/>
          </a:blip>
          <a:srcRect b="0" l="0" r="0" t="0"/>
          <a:stretch/>
        </p:blipFill>
        <p:spPr>
          <a:xfrm>
            <a:off x="4031887" y="5149328"/>
            <a:ext cx="1907683" cy="674048"/>
          </a:xfrm>
          <a:prstGeom prst="rect">
            <a:avLst/>
          </a:prstGeom>
          <a:noFill/>
          <a:ln>
            <a:noFill/>
          </a:ln>
        </p:spPr>
      </p:pic>
      <p:pic>
        <p:nvPicPr>
          <p:cNvPr descr="Tui" id="166" name="Google Shape;166;p7"/>
          <p:cNvPicPr preferRelativeResize="0"/>
          <p:nvPr/>
        </p:nvPicPr>
        <p:blipFill rotWithShape="1">
          <a:blip r:embed="rId21">
            <a:alphaModFix/>
          </a:blip>
          <a:srcRect b="0" l="0" r="0" t="0"/>
          <a:stretch/>
        </p:blipFill>
        <p:spPr>
          <a:xfrm>
            <a:off x="6084039" y="1534896"/>
            <a:ext cx="1190318" cy="670546"/>
          </a:xfrm>
          <a:prstGeom prst="rect">
            <a:avLst/>
          </a:prstGeom>
          <a:noFill/>
          <a:ln>
            <a:noFill/>
          </a:ln>
        </p:spPr>
      </p:pic>
      <p:pic>
        <p:nvPicPr>
          <p:cNvPr descr="Siemens" id="167" name="Google Shape;167;p7"/>
          <p:cNvPicPr preferRelativeResize="0"/>
          <p:nvPr/>
        </p:nvPicPr>
        <p:blipFill rotWithShape="1">
          <a:blip r:embed="rId22">
            <a:alphaModFix/>
          </a:blip>
          <a:srcRect b="0" l="0" r="0" t="0"/>
          <a:stretch/>
        </p:blipFill>
        <p:spPr>
          <a:xfrm>
            <a:off x="1550799" y="3816417"/>
            <a:ext cx="1511673" cy="508930"/>
          </a:xfrm>
          <a:prstGeom prst="rect">
            <a:avLst/>
          </a:prstGeom>
          <a:noFill/>
          <a:ln>
            <a:noFill/>
          </a:ln>
        </p:spPr>
      </p:pic>
      <p:pic>
        <p:nvPicPr>
          <p:cNvPr descr="Bentley" id="168" name="Google Shape;168;p7"/>
          <p:cNvPicPr preferRelativeResize="0"/>
          <p:nvPr/>
        </p:nvPicPr>
        <p:blipFill rotWithShape="1">
          <a:blip r:embed="rId23">
            <a:alphaModFix/>
          </a:blip>
          <a:srcRect b="0" l="0" r="0" t="0"/>
          <a:stretch/>
        </p:blipFill>
        <p:spPr>
          <a:xfrm>
            <a:off x="300417" y="1842500"/>
            <a:ext cx="1362764" cy="754063"/>
          </a:xfrm>
          <a:prstGeom prst="rect">
            <a:avLst/>
          </a:prstGeom>
          <a:noFill/>
          <a:ln>
            <a:noFill/>
          </a:ln>
        </p:spPr>
      </p:pic>
      <p:pic>
        <p:nvPicPr>
          <p:cNvPr descr="Coca-Cola European Partners" id="169" name="Google Shape;169;p7"/>
          <p:cNvPicPr preferRelativeResize="0"/>
          <p:nvPr/>
        </p:nvPicPr>
        <p:blipFill rotWithShape="1">
          <a:blip r:embed="rId24">
            <a:alphaModFix/>
          </a:blip>
          <a:srcRect b="0" l="0" r="0" t="0"/>
          <a:stretch/>
        </p:blipFill>
        <p:spPr>
          <a:xfrm>
            <a:off x="5381182" y="4207589"/>
            <a:ext cx="1397871" cy="545170"/>
          </a:xfrm>
          <a:prstGeom prst="rect">
            <a:avLst/>
          </a:prstGeom>
          <a:noFill/>
          <a:ln>
            <a:noFill/>
          </a:ln>
        </p:spPr>
      </p:pic>
      <p:pic>
        <p:nvPicPr>
          <p:cNvPr descr="House of Commons" id="170" name="Google Shape;170;p7"/>
          <p:cNvPicPr preferRelativeResize="0"/>
          <p:nvPr/>
        </p:nvPicPr>
        <p:blipFill rotWithShape="1">
          <a:blip r:embed="rId25">
            <a:alphaModFix/>
          </a:blip>
          <a:srcRect b="0" l="0" r="0" t="0"/>
          <a:stretch/>
        </p:blipFill>
        <p:spPr>
          <a:xfrm>
            <a:off x="5074098" y="3166054"/>
            <a:ext cx="2200259" cy="608739"/>
          </a:xfrm>
          <a:prstGeom prst="rect">
            <a:avLst/>
          </a:prstGeom>
          <a:noFill/>
          <a:ln>
            <a:noFill/>
          </a:ln>
        </p:spPr>
      </p:pic>
      <p:pic>
        <p:nvPicPr>
          <p:cNvPr descr="Boots UK" id="171" name="Google Shape;171;p7"/>
          <p:cNvPicPr preferRelativeResize="0"/>
          <p:nvPr/>
        </p:nvPicPr>
        <p:blipFill rotWithShape="1">
          <a:blip r:embed="rId26">
            <a:alphaModFix/>
          </a:blip>
          <a:srcRect b="0" l="0" r="0" t="0"/>
          <a:stretch/>
        </p:blipFill>
        <p:spPr>
          <a:xfrm>
            <a:off x="300417" y="5029698"/>
            <a:ext cx="1042453" cy="552500"/>
          </a:xfrm>
          <a:prstGeom prst="rect">
            <a:avLst/>
          </a:prstGeom>
          <a:noFill/>
          <a:ln>
            <a:noFill/>
          </a:ln>
        </p:spPr>
      </p:pic>
      <p:pic>
        <p:nvPicPr>
          <p:cNvPr descr="Arts Council England" id="172" name="Google Shape;172;p7"/>
          <p:cNvPicPr preferRelativeResize="0"/>
          <p:nvPr/>
        </p:nvPicPr>
        <p:blipFill rotWithShape="1">
          <a:blip r:embed="rId27">
            <a:alphaModFix/>
          </a:blip>
          <a:srcRect b="0" l="0" r="0" t="0"/>
          <a:stretch/>
        </p:blipFill>
        <p:spPr>
          <a:xfrm>
            <a:off x="4046163" y="1899453"/>
            <a:ext cx="785031" cy="769331"/>
          </a:xfrm>
          <a:prstGeom prst="rect">
            <a:avLst/>
          </a:prstGeom>
          <a:noFill/>
          <a:ln>
            <a:noFill/>
          </a:ln>
        </p:spPr>
      </p:pic>
      <p:pic>
        <p:nvPicPr>
          <p:cNvPr descr="Royal Navy" id="173" name="Google Shape;173;p7"/>
          <p:cNvPicPr preferRelativeResize="0"/>
          <p:nvPr/>
        </p:nvPicPr>
        <p:blipFill rotWithShape="1">
          <a:blip r:embed="rId28">
            <a:alphaModFix/>
          </a:blip>
          <a:srcRect b="0" l="0" r="0" t="0"/>
          <a:stretch/>
        </p:blipFill>
        <p:spPr>
          <a:xfrm>
            <a:off x="2920185" y="4678979"/>
            <a:ext cx="722585" cy="860220"/>
          </a:xfrm>
          <a:prstGeom prst="rect">
            <a:avLst/>
          </a:prstGeom>
          <a:noFill/>
          <a:ln>
            <a:noFill/>
          </a:ln>
        </p:spPr>
      </p:pic>
      <p:pic>
        <p:nvPicPr>
          <p:cNvPr descr="Rolls-Royce" id="174" name="Google Shape;174;p7"/>
          <p:cNvPicPr preferRelativeResize="0"/>
          <p:nvPr/>
        </p:nvPicPr>
        <p:blipFill rotWithShape="1">
          <a:blip r:embed="rId29">
            <a:alphaModFix/>
          </a:blip>
          <a:srcRect b="0" l="0" r="0" t="0"/>
          <a:stretch/>
        </p:blipFill>
        <p:spPr>
          <a:xfrm>
            <a:off x="6080117" y="5109089"/>
            <a:ext cx="1279061" cy="712011"/>
          </a:xfrm>
          <a:prstGeom prst="rect">
            <a:avLst/>
          </a:prstGeom>
          <a:noFill/>
          <a:ln>
            <a:noFill/>
          </a:ln>
        </p:spPr>
      </p:pic>
      <p:sp>
        <p:nvSpPr>
          <p:cNvPr id="175" name="Google Shape;175;p7"/>
          <p:cNvSpPr txBox="1"/>
          <p:nvPr/>
        </p:nvSpPr>
        <p:spPr>
          <a:xfrm>
            <a:off x="124237" y="6120990"/>
            <a:ext cx="8867213"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…and many more.  </a:t>
            </a:r>
            <a:r>
              <a:rPr lang="en-GB" sz="1800">
                <a:solidFill>
                  <a:schemeClr val="dk1"/>
                </a:solidFill>
                <a:latin typeface="Calibri"/>
                <a:ea typeface="Calibri"/>
                <a:cs typeface="Calibri"/>
                <a:sym typeface="Calibri"/>
              </a:rPr>
              <a:t>Go to </a:t>
            </a:r>
            <a:r>
              <a:rPr lang="en-GB" sz="1800" u="sng">
                <a:solidFill>
                  <a:schemeClr val="dk1"/>
                </a:solidFill>
                <a:latin typeface="Calibri"/>
                <a:ea typeface="Calibri"/>
                <a:cs typeface="Calibri"/>
                <a:sym typeface="Calibri"/>
                <a:hlinkClick r:id="rId30">
                  <a:extLst>
                    <a:ext uri="{A12FA001-AC4F-418D-AE19-62706E023703}">
                      <ahyp:hlinkClr val="tx"/>
                    </a:ext>
                  </a:extLst>
                </a:hlinkClick>
              </a:rPr>
              <a:t>https://amazingapprenticeships.com/vacancies/</a:t>
            </a:r>
            <a:r>
              <a:rPr lang="en-GB" sz="1800">
                <a:solidFill>
                  <a:schemeClr val="dk1"/>
                </a:solidFill>
                <a:latin typeface="Calibri"/>
                <a:ea typeface="Calibri"/>
                <a:cs typeface="Calibri"/>
                <a:sym typeface="Calibri"/>
              </a:rPr>
              <a:t> for employer info.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type="title"/>
          </p:nvPr>
        </p:nvSpPr>
        <p:spPr>
          <a:xfrm>
            <a:off x="457200" y="274638"/>
            <a:ext cx="8229600" cy="45719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GB" sz="2900"/>
              <a:t>What do I need to do?</a:t>
            </a:r>
            <a:endParaRPr/>
          </a:p>
        </p:txBody>
      </p:sp>
      <p:sp>
        <p:nvSpPr>
          <p:cNvPr id="181" name="Google Shape;181;p8"/>
          <p:cNvSpPr txBox="1"/>
          <p:nvPr>
            <p:ph idx="1" type="body"/>
          </p:nvPr>
        </p:nvSpPr>
        <p:spPr>
          <a:xfrm>
            <a:off x="457200" y="1052736"/>
            <a:ext cx="8229600" cy="5073427"/>
          </a:xfrm>
          <a:prstGeom prst="rect">
            <a:avLst/>
          </a:prstGeom>
          <a:noFill/>
          <a:ln>
            <a:noFill/>
          </a:ln>
        </p:spPr>
        <p:txBody>
          <a:bodyPr anchorCtr="0" anchor="t" bIns="45700" lIns="91425" spcFirstLastPara="1" rIns="91425" wrap="square" tIns="45700">
            <a:normAutofit/>
          </a:bodyPr>
          <a:lstStyle/>
          <a:p>
            <a:pPr indent="-349250" lvl="0" marL="342900" rtl="0" algn="l">
              <a:spcBef>
                <a:spcPts val="0"/>
              </a:spcBef>
              <a:spcAft>
                <a:spcPts val="0"/>
              </a:spcAft>
              <a:buClr>
                <a:schemeClr val="dk1"/>
              </a:buClr>
              <a:buSzPts val="1900"/>
              <a:buChar char="•"/>
            </a:pPr>
            <a:r>
              <a:rPr lang="en-GB" sz="1900"/>
              <a:t>Start planning early</a:t>
            </a:r>
            <a:endParaRPr sz="3300"/>
          </a:p>
          <a:p>
            <a:pPr indent="-349250" lvl="0" marL="342900" rtl="0" algn="l">
              <a:spcBef>
                <a:spcPts val="360"/>
              </a:spcBef>
              <a:spcAft>
                <a:spcPts val="0"/>
              </a:spcAft>
              <a:buClr>
                <a:schemeClr val="dk1"/>
              </a:buClr>
              <a:buSzPts val="1900"/>
              <a:buChar char="•"/>
            </a:pPr>
            <a:r>
              <a:rPr lang="en-GB" sz="1900"/>
              <a:t>Get some work experience in the sector you are interested in – this will look great on your CV!</a:t>
            </a:r>
            <a:endParaRPr sz="3300"/>
          </a:p>
          <a:p>
            <a:pPr indent="-349250" lvl="0" marL="342900" rtl="0" algn="l">
              <a:spcBef>
                <a:spcPts val="360"/>
              </a:spcBef>
              <a:spcAft>
                <a:spcPts val="0"/>
              </a:spcAft>
              <a:buClr>
                <a:schemeClr val="dk1"/>
              </a:buClr>
              <a:buSzPts val="1900"/>
              <a:buChar char="•"/>
            </a:pPr>
            <a:r>
              <a:rPr lang="en-GB" sz="1900"/>
              <a:t>If you are considering an apprenticeship but are unsure of what area, have a look at the websites listed later on in this toolkit</a:t>
            </a:r>
            <a:endParaRPr sz="3300"/>
          </a:p>
          <a:p>
            <a:pPr indent="-349250" lvl="0" marL="342900" rtl="0" algn="l">
              <a:spcBef>
                <a:spcPts val="360"/>
              </a:spcBef>
              <a:spcAft>
                <a:spcPts val="0"/>
              </a:spcAft>
              <a:buClr>
                <a:schemeClr val="dk1"/>
              </a:buClr>
              <a:buSzPts val="1900"/>
              <a:buChar char="•"/>
            </a:pPr>
            <a:r>
              <a:rPr lang="en-GB" sz="1900"/>
              <a:t>Investigate what employers and universities offer apprenticeship programmes</a:t>
            </a:r>
            <a:endParaRPr sz="3300"/>
          </a:p>
          <a:p>
            <a:pPr indent="-349250" lvl="0" marL="342900" rtl="0" algn="l">
              <a:spcBef>
                <a:spcPts val="360"/>
              </a:spcBef>
              <a:spcAft>
                <a:spcPts val="0"/>
              </a:spcAft>
              <a:buClr>
                <a:schemeClr val="dk1"/>
              </a:buClr>
              <a:buSzPts val="1900"/>
              <a:buChar char="•"/>
            </a:pPr>
            <a:r>
              <a:rPr lang="en-GB" sz="1900"/>
              <a:t>Go to university open days and talk to the people who are delivering the programmes to find out more</a:t>
            </a:r>
            <a:endParaRPr sz="3300"/>
          </a:p>
          <a:p>
            <a:pPr indent="-349250" lvl="0" marL="342900" rtl="0" algn="l">
              <a:spcBef>
                <a:spcPts val="360"/>
              </a:spcBef>
              <a:spcAft>
                <a:spcPts val="0"/>
              </a:spcAft>
              <a:buClr>
                <a:schemeClr val="dk1"/>
              </a:buClr>
              <a:buSzPts val="1900"/>
              <a:buChar char="•"/>
            </a:pPr>
            <a:r>
              <a:rPr lang="en-GB" sz="1900"/>
              <a:t>There are a range of different study options so think about what would suit your learning style</a:t>
            </a:r>
            <a:endParaRPr sz="3300"/>
          </a:p>
          <a:p>
            <a:pPr indent="-349250" lvl="0" marL="342900" rtl="0" algn="l">
              <a:spcBef>
                <a:spcPts val="360"/>
              </a:spcBef>
              <a:spcAft>
                <a:spcPts val="0"/>
              </a:spcAft>
              <a:buClr>
                <a:schemeClr val="dk1"/>
              </a:buClr>
              <a:buSzPts val="1900"/>
              <a:buChar char="•"/>
            </a:pPr>
            <a:r>
              <a:rPr lang="en-GB" sz="1900"/>
              <a:t>Set up an account on </a:t>
            </a:r>
            <a:r>
              <a:rPr lang="en-GB" sz="1900" u="sng">
                <a:solidFill>
                  <a:schemeClr val="hlink"/>
                </a:solidFill>
                <a:hlinkClick r:id="rId3"/>
              </a:rPr>
              <a:t>www.gov.uk/apply-apprenticeship</a:t>
            </a:r>
            <a:r>
              <a:rPr lang="en-GB" sz="1900"/>
              <a:t>  This is a free ‘find an apprenticeship’ service where you can search and apply for apprenticeship jobs (jobs are advertised throughout the year).  If you’re not quite ready for an apprenticeship but you see a job you would love to apply for, make a note of the employer’s details and see if they can offer you some work experience, a tour of their facilities or even to shadow an apprentice for the day.</a:t>
            </a:r>
            <a:endParaRPr sz="33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2018-04-03T06:07:10Z</dcterms:created>
  <dc:creator>rbs</dc:creator>
</cp:coreProperties>
</file>